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FC054-C3B1-47BE-99FC-B56BC005A8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D2A8729-AEA4-162F-F264-F5CF764CBA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E7D4C8C-49C1-1F3F-BF71-6DA8DEFB1F1A}"/>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5" name="Footer Placeholder 4">
            <a:extLst>
              <a:ext uri="{FF2B5EF4-FFF2-40B4-BE49-F238E27FC236}">
                <a16:creationId xmlns:a16="http://schemas.microsoft.com/office/drawing/2014/main" id="{E0E79B37-047B-0C65-6752-AA72C610FFD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9E05654-0C0D-2A55-EF2A-0AACF12B1421}"/>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100012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8707-4D60-448E-EB5C-8F4FDE37ADD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A563F76-7457-58E3-9298-192E9AE3D8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457033-4A9F-7253-89A2-6D3ADE0CDF44}"/>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5" name="Footer Placeholder 4">
            <a:extLst>
              <a:ext uri="{FF2B5EF4-FFF2-40B4-BE49-F238E27FC236}">
                <a16:creationId xmlns:a16="http://schemas.microsoft.com/office/drawing/2014/main" id="{B16BEBD8-CED5-A41A-4551-6EDCC933D33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B845B3B-7229-AFD4-C0A3-CD88D4089570}"/>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148778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12EFD7-3CBB-26B0-DEC0-44DD3E234C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E958FEF-7B6B-8215-3268-6646ADBB79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28946D-C3B2-72BF-64B1-982BE5490624}"/>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5" name="Footer Placeholder 4">
            <a:extLst>
              <a:ext uri="{FF2B5EF4-FFF2-40B4-BE49-F238E27FC236}">
                <a16:creationId xmlns:a16="http://schemas.microsoft.com/office/drawing/2014/main" id="{0AC42425-04E9-7AC6-54E9-290391D937C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6014668-0B68-29BC-1BD3-931149F13975}"/>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363621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FCEE-342A-A23C-3E20-9C0F8E57AC5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65FE545-B100-BA5F-F00D-ADCEE20689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D9AE79-A99A-4A24-1A85-ABEA35989085}"/>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5" name="Footer Placeholder 4">
            <a:extLst>
              <a:ext uri="{FF2B5EF4-FFF2-40B4-BE49-F238E27FC236}">
                <a16:creationId xmlns:a16="http://schemas.microsoft.com/office/drawing/2014/main" id="{F8971ADD-2100-3603-4FE3-FBEAA151DD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0FFC06-EC17-AD99-DC56-8114183F3076}"/>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170055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E2BD3-996A-65DC-2AF7-3F4D6BD0E8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F615DB3-3C9A-7CB7-4DF3-83169C0CD4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38C044-579D-F669-9288-1548E7EFE1A5}"/>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5" name="Footer Placeholder 4">
            <a:extLst>
              <a:ext uri="{FF2B5EF4-FFF2-40B4-BE49-F238E27FC236}">
                <a16:creationId xmlns:a16="http://schemas.microsoft.com/office/drawing/2014/main" id="{8B115B90-DD65-EFAE-013F-EA259BB8B8C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359CBC6-B9DB-999E-D73A-7CAC9705DD08}"/>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46456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73039-D94C-FECC-A07D-D3DCEA96F71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11DC4B0-4DDF-3F9B-924B-1655DB9004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2A2136F-7428-5484-8A6E-457DE6CCDD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726996F-7FD7-483C-CF81-CFDBCF26A987}"/>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6" name="Footer Placeholder 5">
            <a:extLst>
              <a:ext uri="{FF2B5EF4-FFF2-40B4-BE49-F238E27FC236}">
                <a16:creationId xmlns:a16="http://schemas.microsoft.com/office/drawing/2014/main" id="{3CD6D10D-60B5-7747-ECFE-4718B2A46E1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6FB18F1-AD4E-66A9-8E1B-553470910CDF}"/>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338594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A2340-FC80-727F-2A24-64FB6D01BC9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4F9A270-FE3F-46A1-45CC-2D032216A9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4E5562-335A-115C-D430-3D3AB35588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4B6C995-292C-DC33-B39A-F55CD3546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88D47C-6942-BA21-44C6-1FF3C1DED7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FBE2D2D-7166-FF96-3427-4EC3FDCC393F}"/>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8" name="Footer Placeholder 7">
            <a:extLst>
              <a:ext uri="{FF2B5EF4-FFF2-40B4-BE49-F238E27FC236}">
                <a16:creationId xmlns:a16="http://schemas.microsoft.com/office/drawing/2014/main" id="{E8A425B9-6969-420A-AEAC-646C763D9E1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8453708-8476-5356-8DD0-6AE05A2F7C44}"/>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139602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03282-8764-3E1A-0B58-B6DC5EA2325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28B7131-89F7-E994-9776-0124BE37CCC9}"/>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4" name="Footer Placeholder 3">
            <a:extLst>
              <a:ext uri="{FF2B5EF4-FFF2-40B4-BE49-F238E27FC236}">
                <a16:creationId xmlns:a16="http://schemas.microsoft.com/office/drawing/2014/main" id="{CD429962-F003-D928-F21C-39C921A41D6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36909E9-D073-4EA5-532E-6F1D1754189A}"/>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328149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4A903D-4477-D5A5-E6FC-3DD073B9B6E2}"/>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3" name="Footer Placeholder 2">
            <a:extLst>
              <a:ext uri="{FF2B5EF4-FFF2-40B4-BE49-F238E27FC236}">
                <a16:creationId xmlns:a16="http://schemas.microsoft.com/office/drawing/2014/main" id="{7A1242EC-159E-B469-EE17-D990B470588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A950AEE-59E5-82C1-DD10-3746EBBA0292}"/>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165626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FEF0-7B6F-03C1-A5BB-7789861D92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D6551D8-5730-E1DA-D56E-14CEAF8A9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E803538-F72B-2E3E-1AE4-0106289AD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E79D5-F5D3-0349-E68F-3DA49C1E35A3}"/>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6" name="Footer Placeholder 5">
            <a:extLst>
              <a:ext uri="{FF2B5EF4-FFF2-40B4-BE49-F238E27FC236}">
                <a16:creationId xmlns:a16="http://schemas.microsoft.com/office/drawing/2014/main" id="{1AEEA080-EF1F-EDF3-B479-B3CDE479A34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5782BD-BF7D-11FA-9815-EF360B283FC9}"/>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426689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C4E4F-9002-A83C-204B-A7731D5C3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8D2B71F-65F4-52C8-6BB0-91B36F2899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84EF92E-6F22-AF9D-2B57-1E2E6E315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5A89E8-3F99-B032-F542-6DC900FD66AD}"/>
              </a:ext>
            </a:extLst>
          </p:cNvPr>
          <p:cNvSpPr>
            <a:spLocks noGrp="1"/>
          </p:cNvSpPr>
          <p:nvPr>
            <p:ph type="dt" sz="half" idx="10"/>
          </p:nvPr>
        </p:nvSpPr>
        <p:spPr/>
        <p:txBody>
          <a:bodyPr/>
          <a:lstStyle/>
          <a:p>
            <a:fld id="{CE48C394-DC96-47F4-A627-CA89C860DA37}" type="datetimeFigureOut">
              <a:rPr lang="en-CA" smtClean="0"/>
              <a:t>2022-12-19</a:t>
            </a:fld>
            <a:endParaRPr lang="en-CA"/>
          </a:p>
        </p:txBody>
      </p:sp>
      <p:sp>
        <p:nvSpPr>
          <p:cNvPr id="6" name="Footer Placeholder 5">
            <a:extLst>
              <a:ext uri="{FF2B5EF4-FFF2-40B4-BE49-F238E27FC236}">
                <a16:creationId xmlns:a16="http://schemas.microsoft.com/office/drawing/2014/main" id="{7E2E7C65-BD92-2AF5-71B2-4C03649684A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6852F8E-4851-4974-0065-1CD38C6649DD}"/>
              </a:ext>
            </a:extLst>
          </p:cNvPr>
          <p:cNvSpPr>
            <a:spLocks noGrp="1"/>
          </p:cNvSpPr>
          <p:nvPr>
            <p:ph type="sldNum" sz="quarter" idx="12"/>
          </p:nvPr>
        </p:nvSpPr>
        <p:spPr/>
        <p:txBody>
          <a:bodyPr/>
          <a:lstStyle/>
          <a:p>
            <a:fld id="{5E7F58CC-0EF4-43DD-90DA-DE44988670A0}" type="slidenum">
              <a:rPr lang="en-CA" smtClean="0"/>
              <a:t>‹#›</a:t>
            </a:fld>
            <a:endParaRPr lang="en-CA"/>
          </a:p>
        </p:txBody>
      </p:sp>
    </p:spTree>
    <p:extLst>
      <p:ext uri="{BB962C8B-B14F-4D97-AF65-F5344CB8AC3E}">
        <p14:creationId xmlns:p14="http://schemas.microsoft.com/office/powerpoint/2010/main" val="140714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E51A0B-6B4E-AAC1-002B-B9441BAE0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F591F2B-86CA-BABB-C0D1-F0260661E7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73D250A-E73B-1DB1-9200-B2FBE6552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8C394-DC96-47F4-A627-CA89C860DA37}" type="datetimeFigureOut">
              <a:rPr lang="en-CA" smtClean="0"/>
              <a:t>2022-12-19</a:t>
            </a:fld>
            <a:endParaRPr lang="en-CA"/>
          </a:p>
        </p:txBody>
      </p:sp>
      <p:sp>
        <p:nvSpPr>
          <p:cNvPr id="5" name="Footer Placeholder 4">
            <a:extLst>
              <a:ext uri="{FF2B5EF4-FFF2-40B4-BE49-F238E27FC236}">
                <a16:creationId xmlns:a16="http://schemas.microsoft.com/office/drawing/2014/main" id="{129C35C4-3AA8-7F5F-C741-A16A238C3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B7730E4-F962-0584-F613-9783E4D56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F58CC-0EF4-43DD-90DA-DE44988670A0}" type="slidenum">
              <a:rPr lang="en-CA" smtClean="0"/>
              <a:t>‹#›</a:t>
            </a:fld>
            <a:endParaRPr lang="en-CA"/>
          </a:p>
        </p:txBody>
      </p:sp>
    </p:spTree>
    <p:extLst>
      <p:ext uri="{BB962C8B-B14F-4D97-AF65-F5344CB8AC3E}">
        <p14:creationId xmlns:p14="http://schemas.microsoft.com/office/powerpoint/2010/main" val="1429769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25C42C-F7C5-D46F-21A2-738AD5F30A28}"/>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I feel encouraged to express my opinion.</a:t>
            </a:r>
          </a:p>
        </p:txBody>
      </p:sp>
      <p:pic>
        <p:nvPicPr>
          <p:cNvPr id="4" name="Picture 3">
            <a:extLst>
              <a:ext uri="{FF2B5EF4-FFF2-40B4-BE49-F238E27FC236}">
                <a16:creationId xmlns:a16="http://schemas.microsoft.com/office/drawing/2014/main" id="{426EBFE1-5FC9-265A-D1DF-E09B50B9A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5A10FC20-904D-ABB5-6246-88F0183C8A11}"/>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861059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ADF3F6-CE35-459D-D6D4-778628BB082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9D5274D5-E253-845D-A20D-2EBE58D568DC}"/>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DF33EB4-62EA-C080-6EC2-F081707EFD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72083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E724D7-D227-1C19-CB6C-63B317EC31B2}"/>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7A01951A-3626-B6A8-43AA-0DDD488C382D}"/>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9DD49463-FC91-3CD1-8C1B-7FC499486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52753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E1AE27-5D45-6880-AEF8-B55FBCAC39D8}"/>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'I feel encouraged to express my opinion' connect to other measures in the survey?</a:t>
            </a:r>
          </a:p>
        </p:txBody>
      </p:sp>
      <p:pic>
        <p:nvPicPr>
          <p:cNvPr id="4" name="Picture 3">
            <a:extLst>
              <a:ext uri="{FF2B5EF4-FFF2-40B4-BE49-F238E27FC236}">
                <a16:creationId xmlns:a16="http://schemas.microsoft.com/office/drawing/2014/main" id="{3D8ACAED-43E2-4F04-71C5-A64EB2689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6F0DD98-0DCE-1DFF-2B62-264AF102B884}"/>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6 ranked correlations linked to 'I feel encouraged to express my opinion' (under the condition that the corresponding p-value &lt; .01).</a:t>
            </a:r>
          </a:p>
        </p:txBody>
      </p:sp>
    </p:spTree>
    <p:extLst>
      <p:ext uri="{BB962C8B-B14F-4D97-AF65-F5344CB8AC3E}">
        <p14:creationId xmlns:p14="http://schemas.microsoft.com/office/powerpoint/2010/main" val="183666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B5093-B62C-A41E-A321-930B2A01FFD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C9E87263-ADD3-C89D-6D7A-BA5067B18609}"/>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sp>
        <p:nvSpPr>
          <p:cNvPr id="4" name="TextBox 3">
            <a:extLst>
              <a:ext uri="{FF2B5EF4-FFF2-40B4-BE49-F238E27FC236}">
                <a16:creationId xmlns:a16="http://schemas.microsoft.com/office/drawing/2014/main" id="{21FFD6B8-0EE3-0139-FF10-AF9628DA8597}"/>
              </a:ext>
            </a:extLst>
          </p:cNvPr>
          <p:cNvSpPr txBox="1"/>
          <p:nvPr/>
        </p:nvSpPr>
        <p:spPr>
          <a:xfrm>
            <a:off x="1016000" y="46736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24 other measures ranked below these 6 in terms of their correlation with 'I feel encouraged to express my opinion'.</a:t>
            </a:r>
          </a:p>
        </p:txBody>
      </p:sp>
      <p:pic>
        <p:nvPicPr>
          <p:cNvPr id="6" name="Picture 5">
            <a:extLst>
              <a:ext uri="{FF2B5EF4-FFF2-40B4-BE49-F238E27FC236}">
                <a16:creationId xmlns:a16="http://schemas.microsoft.com/office/drawing/2014/main" id="{7177D834-9C66-0E64-FD1A-04CB4000AC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7609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9FDE95-6309-D5DE-BB71-8627D4C4A57D}"/>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encouraged to express my opinion' rank?</a:t>
            </a:r>
          </a:p>
        </p:txBody>
      </p:sp>
      <p:sp>
        <p:nvSpPr>
          <p:cNvPr id="3" name="TextBox 2">
            <a:extLst>
              <a:ext uri="{FF2B5EF4-FFF2-40B4-BE49-F238E27FC236}">
                <a16:creationId xmlns:a16="http://schemas.microsoft.com/office/drawing/2014/main" id="{F7DB82FC-7220-6521-1CC5-F726EE16A830}"/>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encouraged to express my opinion' fits into the rankings for 6 other key measures in the survey. For each of the slides that follow, 'I feel encouraged to express my opinion' rises to very near the top of 30 ranked measures. Tables shown here were selected if the 'I feel encouraged to express my opinion' correlation coefficient was at or above 0.5.</a:t>
            </a:r>
          </a:p>
        </p:txBody>
      </p:sp>
      <p:pic>
        <p:nvPicPr>
          <p:cNvPr id="5" name="Picture 4">
            <a:extLst>
              <a:ext uri="{FF2B5EF4-FFF2-40B4-BE49-F238E27FC236}">
                <a16:creationId xmlns:a16="http://schemas.microsoft.com/office/drawing/2014/main" id="{4AB6132C-E6F0-CE67-2E45-8F75AD90D6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098295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CC8D9D-1BD1-14CD-7C05-D4319E53341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9E80CAAB-1AEB-F0E2-FC9A-828A9EB9EEB4}"/>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45A2A598-0D91-5D0F-0879-8D0A6A3E03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20116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98578F-AB9E-4AC2-1D49-F8A17CB79C1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BF4FABB3-A4F7-3FBE-D2C2-A135495BF25A}"/>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6DFF206-99EB-4240-4EE3-673CFAD7CA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166700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DCAA22-659B-1C30-AEB7-5F6B7674793E}"/>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449F9C97-A31C-F724-15DA-104882C36D46}"/>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8215251-7658-A2ED-081D-22B7725E62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74547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8CEA97-D1CD-C7D7-2DBA-79B17C8B5864}"/>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854945F6-D8D3-2A39-C59B-77BE4635AD91}"/>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0B881CC7-98EA-CAA7-8701-3BD539E62C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38899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3294C2-9B88-BEEA-73C2-BC71E3AA669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F3621A26-02CD-D4FD-CA57-68A3808CDD13}"/>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602F2FB-9ED9-9FD0-1EFC-4518DDCB78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250876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2022-12-19T21:56:25Z</dcterms:created>
  <dcterms:modified xsi:type="dcterms:W3CDTF">2022-12-19T21:56:28Z</dcterms:modified>
</cp:coreProperties>
</file>