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FC054-C3B1-47BE-99FC-B56BC005A8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D2A8729-AEA4-162F-F264-F5CF764CBA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E7D4C8C-49C1-1F3F-BF71-6DA8DEFB1F1A}"/>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5" name="Footer Placeholder 4">
            <a:extLst>
              <a:ext uri="{FF2B5EF4-FFF2-40B4-BE49-F238E27FC236}">
                <a16:creationId xmlns:a16="http://schemas.microsoft.com/office/drawing/2014/main" id="{E0E79B37-047B-0C65-6752-AA72C610FFD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9E05654-0C0D-2A55-EF2A-0AACF12B1421}"/>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100012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E8707-4D60-448E-EB5C-8F4FDE37ADD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A563F76-7457-58E3-9298-192E9AE3D8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D457033-4A9F-7253-89A2-6D3ADE0CDF44}"/>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5" name="Footer Placeholder 4">
            <a:extLst>
              <a:ext uri="{FF2B5EF4-FFF2-40B4-BE49-F238E27FC236}">
                <a16:creationId xmlns:a16="http://schemas.microsoft.com/office/drawing/2014/main" id="{B16BEBD8-CED5-A41A-4551-6EDCC933D33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B845B3B-7229-AFD4-C0A3-CD88D4089570}"/>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148778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12EFD7-3CBB-26B0-DEC0-44DD3E234C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E958FEF-7B6B-8215-3268-6646ADBB79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28946D-C3B2-72BF-64B1-982BE5490624}"/>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5" name="Footer Placeholder 4">
            <a:extLst>
              <a:ext uri="{FF2B5EF4-FFF2-40B4-BE49-F238E27FC236}">
                <a16:creationId xmlns:a16="http://schemas.microsoft.com/office/drawing/2014/main" id="{0AC42425-04E9-7AC6-54E9-290391D937C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6014668-0B68-29BC-1BD3-931149F13975}"/>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363621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FCEE-342A-A23C-3E20-9C0F8E57AC5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65FE545-B100-BA5F-F00D-ADCEE20689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5D9AE79-A99A-4A24-1A85-ABEA35989085}"/>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5" name="Footer Placeholder 4">
            <a:extLst>
              <a:ext uri="{FF2B5EF4-FFF2-40B4-BE49-F238E27FC236}">
                <a16:creationId xmlns:a16="http://schemas.microsoft.com/office/drawing/2014/main" id="{F8971ADD-2100-3603-4FE3-FBEAA151DD8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90FFC06-EC17-AD99-DC56-8114183F3076}"/>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170055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E2BD3-996A-65DC-2AF7-3F4D6BD0E8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F615DB3-3C9A-7CB7-4DF3-83169C0CD4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38C044-579D-F669-9288-1548E7EFE1A5}"/>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5" name="Footer Placeholder 4">
            <a:extLst>
              <a:ext uri="{FF2B5EF4-FFF2-40B4-BE49-F238E27FC236}">
                <a16:creationId xmlns:a16="http://schemas.microsoft.com/office/drawing/2014/main" id="{8B115B90-DD65-EFAE-013F-EA259BB8B8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359CBC6-B9DB-999E-D73A-7CAC9705DD08}"/>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46456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3039-D94C-FECC-A07D-D3DCEA96F71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11DC4B0-4DDF-3F9B-924B-1655DB9004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2A2136F-7428-5484-8A6E-457DE6CCDD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726996F-7FD7-483C-CF81-CFDBCF26A987}"/>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6" name="Footer Placeholder 5">
            <a:extLst>
              <a:ext uri="{FF2B5EF4-FFF2-40B4-BE49-F238E27FC236}">
                <a16:creationId xmlns:a16="http://schemas.microsoft.com/office/drawing/2014/main" id="{3CD6D10D-60B5-7747-ECFE-4718B2A46E1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6FB18F1-AD4E-66A9-8E1B-553470910CDF}"/>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3385941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A2340-FC80-727F-2A24-64FB6D01BC9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4F9A270-FE3F-46A1-45CC-2D032216A9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4E5562-335A-115C-D430-3D3AB35588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4B6C995-292C-DC33-B39A-F55CD35464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88D47C-6942-BA21-44C6-1FF3C1DED7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FBE2D2D-7166-FF96-3427-4EC3FDCC393F}"/>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8" name="Footer Placeholder 7">
            <a:extLst>
              <a:ext uri="{FF2B5EF4-FFF2-40B4-BE49-F238E27FC236}">
                <a16:creationId xmlns:a16="http://schemas.microsoft.com/office/drawing/2014/main" id="{E8A425B9-6969-420A-AEAC-646C763D9E1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8453708-8476-5356-8DD0-6AE05A2F7C44}"/>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1396026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03282-8764-3E1A-0B58-B6DC5EA2325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28B7131-89F7-E994-9776-0124BE37CCC9}"/>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4" name="Footer Placeholder 3">
            <a:extLst>
              <a:ext uri="{FF2B5EF4-FFF2-40B4-BE49-F238E27FC236}">
                <a16:creationId xmlns:a16="http://schemas.microsoft.com/office/drawing/2014/main" id="{CD429962-F003-D928-F21C-39C921A41D6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36909E9-D073-4EA5-532E-6F1D1754189A}"/>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3281494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4A903D-4477-D5A5-E6FC-3DD073B9B6E2}"/>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3" name="Footer Placeholder 2">
            <a:extLst>
              <a:ext uri="{FF2B5EF4-FFF2-40B4-BE49-F238E27FC236}">
                <a16:creationId xmlns:a16="http://schemas.microsoft.com/office/drawing/2014/main" id="{7A1242EC-159E-B469-EE17-D990B470588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A950AEE-59E5-82C1-DD10-3746EBBA0292}"/>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1656264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EF0-7B6F-03C1-A5BB-7789861D92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D6551D8-5730-E1DA-D56E-14CEAF8A9D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E803538-F72B-2E3E-1AE4-0106289AD3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6E79D5-F5D3-0349-E68F-3DA49C1E35A3}"/>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6" name="Footer Placeholder 5">
            <a:extLst>
              <a:ext uri="{FF2B5EF4-FFF2-40B4-BE49-F238E27FC236}">
                <a16:creationId xmlns:a16="http://schemas.microsoft.com/office/drawing/2014/main" id="{1AEEA080-EF1F-EDF3-B479-B3CDE479A34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95782BD-BF7D-11FA-9815-EF360B283FC9}"/>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426689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C4E4F-9002-A83C-204B-A7731D5C39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8D2B71F-65F4-52C8-6BB0-91B36F2899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84EF92E-6F22-AF9D-2B57-1E2E6E3156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5A89E8-3F99-B032-F542-6DC900FD66AD}"/>
              </a:ext>
            </a:extLst>
          </p:cNvPr>
          <p:cNvSpPr>
            <a:spLocks noGrp="1"/>
          </p:cNvSpPr>
          <p:nvPr>
            <p:ph type="dt" sz="half" idx="10"/>
          </p:nvPr>
        </p:nvSpPr>
        <p:spPr/>
        <p:txBody>
          <a:bodyPr/>
          <a:lstStyle/>
          <a:p>
            <a:fld id="{CE48C394-DC96-47F4-A627-CA89C860DA37}" type="datetimeFigureOut">
              <a:rPr lang="en-CA" smtClean="0"/>
              <a:t>2022-12-19</a:t>
            </a:fld>
            <a:endParaRPr lang="en-CA"/>
          </a:p>
        </p:txBody>
      </p:sp>
      <p:sp>
        <p:nvSpPr>
          <p:cNvPr id="6" name="Footer Placeholder 5">
            <a:extLst>
              <a:ext uri="{FF2B5EF4-FFF2-40B4-BE49-F238E27FC236}">
                <a16:creationId xmlns:a16="http://schemas.microsoft.com/office/drawing/2014/main" id="{7E2E7C65-BD92-2AF5-71B2-4C03649684A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6852F8E-4851-4974-0065-1CD38C6649DD}"/>
              </a:ext>
            </a:extLst>
          </p:cNvPr>
          <p:cNvSpPr>
            <a:spLocks noGrp="1"/>
          </p:cNvSpPr>
          <p:nvPr>
            <p:ph type="sldNum" sz="quarter" idx="12"/>
          </p:nvPr>
        </p:nvSpPr>
        <p:spPr/>
        <p:txBody>
          <a:bodyPr/>
          <a:lstStyle/>
          <a:p>
            <a:fld id="{5E7F58CC-0EF4-43DD-90DA-DE44988670A0}" type="slidenum">
              <a:rPr lang="en-CA" smtClean="0"/>
              <a:t>‹#›</a:t>
            </a:fld>
            <a:endParaRPr lang="en-CA"/>
          </a:p>
        </p:txBody>
      </p:sp>
    </p:spTree>
    <p:extLst>
      <p:ext uri="{BB962C8B-B14F-4D97-AF65-F5344CB8AC3E}">
        <p14:creationId xmlns:p14="http://schemas.microsoft.com/office/powerpoint/2010/main" val="140714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E51A0B-6B4E-AAC1-002B-B9441BAE0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F591F2B-86CA-BABB-C0D1-F0260661E7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73D250A-E73B-1DB1-9200-B2FBE65523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8C394-DC96-47F4-A627-CA89C860DA37}" type="datetimeFigureOut">
              <a:rPr lang="en-CA" smtClean="0"/>
              <a:t>2022-12-19</a:t>
            </a:fld>
            <a:endParaRPr lang="en-CA"/>
          </a:p>
        </p:txBody>
      </p:sp>
      <p:sp>
        <p:nvSpPr>
          <p:cNvPr id="5" name="Footer Placeholder 4">
            <a:extLst>
              <a:ext uri="{FF2B5EF4-FFF2-40B4-BE49-F238E27FC236}">
                <a16:creationId xmlns:a16="http://schemas.microsoft.com/office/drawing/2014/main" id="{129C35C4-3AA8-7F5F-C741-A16A238C3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B7730E4-F962-0584-F613-9783E4D56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F58CC-0EF4-43DD-90DA-DE44988670A0}" type="slidenum">
              <a:rPr lang="en-CA" smtClean="0"/>
              <a:t>‹#›</a:t>
            </a:fld>
            <a:endParaRPr lang="en-CA"/>
          </a:p>
        </p:txBody>
      </p:sp>
    </p:spTree>
    <p:extLst>
      <p:ext uri="{BB962C8B-B14F-4D97-AF65-F5344CB8AC3E}">
        <p14:creationId xmlns:p14="http://schemas.microsoft.com/office/powerpoint/2010/main" val="1429769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25C42C-F7C5-D46F-21A2-738AD5F30A28}"/>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I feel encouraged to express my opinion.</a:t>
            </a:r>
          </a:p>
        </p:txBody>
      </p:sp>
      <p:pic>
        <p:nvPicPr>
          <p:cNvPr id="4" name="Picture 3">
            <a:extLst>
              <a:ext uri="{FF2B5EF4-FFF2-40B4-BE49-F238E27FC236}">
                <a16:creationId xmlns:a16="http://schemas.microsoft.com/office/drawing/2014/main" id="{426EBFE1-5FC9-265A-D1DF-E09B50B9A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5A10FC20-904D-ABB5-6246-88F0183C8A11}"/>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3861059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ADF3F6-CE35-459D-D6D4-778628BB082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well supported at school as I strive to meet my potential.</a:t>
            </a:r>
          </a:p>
          <a:p>
            <a:pPr algn="ctr"/>
            <a:r>
              <a:rPr lang="en-CA" b="1">
                <a:latin typeface="Times New Roman" panose="02020603050405020304" pitchFamily="18" charset="0"/>
              </a:rPr>
              <a:t>(C11 Agreement)</a:t>
            </a:r>
          </a:p>
        </p:txBody>
      </p:sp>
      <p:pic>
        <p:nvPicPr>
          <p:cNvPr id="3" name="Picture 2">
            <a:extLst>
              <a:ext uri="{FF2B5EF4-FFF2-40B4-BE49-F238E27FC236}">
                <a16:creationId xmlns:a16="http://schemas.microsoft.com/office/drawing/2014/main" id="{9D5274D5-E253-845D-A20D-2EBE58D568DC}"/>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6DF33EB4-62EA-C080-6EC2-F081707EFD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72083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E724D7-D227-1C19-CB6C-63B317EC31B2}"/>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7A01951A-3626-B6A8-43AA-0DDD488C382D}"/>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9DD49463-FC91-3CD1-8C1B-7FC499486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52753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E1AE27-5D45-6880-AEF8-B55FBCAC39D8}"/>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'I feel encouraged to express my opinion' connect to other measures in the survey?</a:t>
            </a:r>
          </a:p>
        </p:txBody>
      </p:sp>
      <p:pic>
        <p:nvPicPr>
          <p:cNvPr id="4" name="Picture 3">
            <a:extLst>
              <a:ext uri="{FF2B5EF4-FFF2-40B4-BE49-F238E27FC236}">
                <a16:creationId xmlns:a16="http://schemas.microsoft.com/office/drawing/2014/main" id="{3D8ACAED-43E2-4F04-71C5-A64EB26894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E6F0DD98-0DCE-1DFF-2B62-264AF102B884}"/>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6 ranked correlations linked to 'I feel encouraged to express my opinion' (under the condition that the corresponding p-value &lt; .01).</a:t>
            </a:r>
          </a:p>
        </p:txBody>
      </p:sp>
    </p:spTree>
    <p:extLst>
      <p:ext uri="{BB962C8B-B14F-4D97-AF65-F5344CB8AC3E}">
        <p14:creationId xmlns:p14="http://schemas.microsoft.com/office/powerpoint/2010/main" val="183666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4B5093-B62C-A41E-A321-930B2A01FFD4}"/>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encouraged to express my opinion.</a:t>
            </a:r>
          </a:p>
          <a:p>
            <a:pPr algn="ctr"/>
            <a:r>
              <a:rPr lang="en-CA" b="1">
                <a:latin typeface="Times New Roman" panose="02020603050405020304" pitchFamily="18" charset="0"/>
              </a:rPr>
              <a:t>(C6 Agreement)</a:t>
            </a:r>
          </a:p>
        </p:txBody>
      </p:sp>
      <p:pic>
        <p:nvPicPr>
          <p:cNvPr id="3" name="Picture 2">
            <a:extLst>
              <a:ext uri="{FF2B5EF4-FFF2-40B4-BE49-F238E27FC236}">
                <a16:creationId xmlns:a16="http://schemas.microsoft.com/office/drawing/2014/main" id="{C9E87263-ADD3-C89D-6D7A-BA5067B18609}"/>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sp>
        <p:nvSpPr>
          <p:cNvPr id="4" name="TextBox 3">
            <a:extLst>
              <a:ext uri="{FF2B5EF4-FFF2-40B4-BE49-F238E27FC236}">
                <a16:creationId xmlns:a16="http://schemas.microsoft.com/office/drawing/2014/main" id="{21FFD6B8-0EE3-0139-FF10-AF9628DA8597}"/>
              </a:ext>
            </a:extLst>
          </p:cNvPr>
          <p:cNvSpPr txBox="1"/>
          <p:nvPr/>
        </p:nvSpPr>
        <p:spPr>
          <a:xfrm>
            <a:off x="1016000" y="46736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24 other measures ranked below these 6 in terms of their correlation with 'I feel encouraged to express my opinion'.</a:t>
            </a:r>
          </a:p>
        </p:txBody>
      </p:sp>
      <p:pic>
        <p:nvPicPr>
          <p:cNvPr id="6" name="Picture 5">
            <a:extLst>
              <a:ext uri="{FF2B5EF4-FFF2-40B4-BE49-F238E27FC236}">
                <a16:creationId xmlns:a16="http://schemas.microsoft.com/office/drawing/2014/main" id="{7177D834-9C66-0E64-FD1A-04CB4000AC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37609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9FDE95-6309-D5DE-BB71-8627D4C4A57D}"/>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Where does 'I feel encouraged to express my opinion' rank?</a:t>
            </a:r>
          </a:p>
        </p:txBody>
      </p:sp>
      <p:sp>
        <p:nvSpPr>
          <p:cNvPr id="3" name="TextBox 2">
            <a:extLst>
              <a:ext uri="{FF2B5EF4-FFF2-40B4-BE49-F238E27FC236}">
                <a16:creationId xmlns:a16="http://schemas.microsoft.com/office/drawing/2014/main" id="{F7DB82FC-7220-6521-1CC5-F726EE16A830}"/>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'I feel encouraged to express my opinion' fits into the rankings for 6 other key measures in the survey. For each of the slides that follow, 'I feel encouraged to express my opinion' rises to very near the top of 30 ranked measures. Tables shown here were selected if the 'I feel encouraged to express my opinion' correlation coefficient was at or above 0.5.</a:t>
            </a:r>
          </a:p>
        </p:txBody>
      </p:sp>
      <p:pic>
        <p:nvPicPr>
          <p:cNvPr id="5" name="Picture 4">
            <a:extLst>
              <a:ext uri="{FF2B5EF4-FFF2-40B4-BE49-F238E27FC236}">
                <a16:creationId xmlns:a16="http://schemas.microsoft.com/office/drawing/2014/main" id="{4AB6132C-E6F0-CE67-2E45-8F75AD90D6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09829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CC8D9D-1BD1-14CD-7C05-D4319E533414}"/>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a strong sense of belonging at the school.</a:t>
            </a:r>
          </a:p>
          <a:p>
            <a:pPr algn="ctr"/>
            <a:r>
              <a:rPr lang="en-CA" b="1">
                <a:latin typeface="Times New Roman" panose="02020603050405020304" pitchFamily="18" charset="0"/>
              </a:rPr>
              <a:t>(C3 Agreement)</a:t>
            </a:r>
          </a:p>
        </p:txBody>
      </p:sp>
      <p:pic>
        <p:nvPicPr>
          <p:cNvPr id="3" name="Picture 2">
            <a:extLst>
              <a:ext uri="{FF2B5EF4-FFF2-40B4-BE49-F238E27FC236}">
                <a16:creationId xmlns:a16="http://schemas.microsoft.com/office/drawing/2014/main" id="{9E80CAAB-1AEB-F0E2-FC9A-828A9EB9EEB4}"/>
              </a:ext>
            </a:extLst>
          </p:cNvPr>
          <p:cNvPicPr>
            <a:picLocks noChangeAspect="1"/>
          </p:cNvPicPr>
          <p:nvPr/>
        </p:nvPicPr>
        <p:blipFill>
          <a:blip r:embed="rId2"/>
          <a:stretch>
            <a:fillRect/>
          </a:stretch>
        </p:blipFill>
        <p:spPr>
          <a:xfrm>
            <a:off x="2433638" y="2619375"/>
            <a:ext cx="7324725" cy="16192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45A2A598-0D91-5D0F-0879-8D0A6A3E03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201167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98578F-AB9E-4AC2-1D49-F8A17CB79C17}"/>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emotionally safe while at school.</a:t>
            </a:r>
          </a:p>
          <a:p>
            <a:pPr algn="ctr"/>
            <a:r>
              <a:rPr lang="en-CA" b="1">
                <a:latin typeface="Times New Roman" panose="02020603050405020304" pitchFamily="18" charset="0"/>
              </a:rPr>
              <a:t>(C5 Agreement)</a:t>
            </a:r>
          </a:p>
        </p:txBody>
      </p:sp>
      <p:pic>
        <p:nvPicPr>
          <p:cNvPr id="3" name="Picture 2">
            <a:extLst>
              <a:ext uri="{FF2B5EF4-FFF2-40B4-BE49-F238E27FC236}">
                <a16:creationId xmlns:a16="http://schemas.microsoft.com/office/drawing/2014/main" id="{BF4FABB3-A4F7-3FBE-D2C2-A135495BF25A}"/>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46DFF206-99EB-4240-4EE3-673CFAD7CA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166700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DCAA22-659B-1C30-AEB7-5F6B7674793E}"/>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respected and valued at school.</a:t>
            </a:r>
          </a:p>
          <a:p>
            <a:pPr algn="ctr"/>
            <a:r>
              <a:rPr lang="en-CA" b="1">
                <a:latin typeface="Times New Roman" panose="02020603050405020304" pitchFamily="18" charset="0"/>
              </a:rPr>
              <a:t>(C7 Agreement)</a:t>
            </a:r>
          </a:p>
        </p:txBody>
      </p:sp>
      <p:pic>
        <p:nvPicPr>
          <p:cNvPr id="3" name="Picture 2">
            <a:extLst>
              <a:ext uri="{FF2B5EF4-FFF2-40B4-BE49-F238E27FC236}">
                <a16:creationId xmlns:a16="http://schemas.microsoft.com/office/drawing/2014/main" id="{449F9C97-A31C-F724-15DA-104882C36D46}"/>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08215251-7658-A2ED-081D-22B7725E62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745479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8CEA97-D1CD-C7D7-2DBA-79B17C8B5864}"/>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gain meaningful positive value from being a member of the school community.</a:t>
            </a:r>
          </a:p>
          <a:p>
            <a:pPr algn="ctr"/>
            <a:r>
              <a:rPr lang="en-CA" b="1">
                <a:latin typeface="Times New Roman" panose="02020603050405020304" pitchFamily="18" charset="0"/>
              </a:rPr>
              <a:t>(C8 Agreement)</a:t>
            </a:r>
          </a:p>
        </p:txBody>
      </p:sp>
      <p:pic>
        <p:nvPicPr>
          <p:cNvPr id="3" name="Picture 2">
            <a:extLst>
              <a:ext uri="{FF2B5EF4-FFF2-40B4-BE49-F238E27FC236}">
                <a16:creationId xmlns:a16="http://schemas.microsoft.com/office/drawing/2014/main" id="{854945F6-D8D3-2A39-C59B-77BE4635AD91}"/>
              </a:ext>
            </a:extLst>
          </p:cNvPr>
          <p:cNvPicPr>
            <a:picLocks noChangeAspect="1"/>
          </p:cNvPicPr>
          <p:nvPr/>
        </p:nvPicPr>
        <p:blipFill>
          <a:blip r:embed="rId2"/>
          <a:stretch>
            <a:fillRect/>
          </a:stretch>
        </p:blipFill>
        <p:spPr>
          <a:xfrm>
            <a:off x="2433638" y="2619375"/>
            <a:ext cx="7324725" cy="16192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0B881CC7-98EA-CAA7-8701-3BD539E62C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038899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3294C2-9B88-BEEA-73C2-BC71E3AA6693}"/>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treated as an individual with unique needs, interests, and talents.</a:t>
            </a:r>
          </a:p>
          <a:p>
            <a:pPr algn="ctr"/>
            <a:r>
              <a:rPr lang="en-CA" b="1">
                <a:latin typeface="Times New Roman" panose="02020603050405020304" pitchFamily="18" charset="0"/>
              </a:rPr>
              <a:t>(C10 Agreement)</a:t>
            </a:r>
          </a:p>
        </p:txBody>
      </p:sp>
      <p:pic>
        <p:nvPicPr>
          <p:cNvPr id="3" name="Picture 2">
            <a:extLst>
              <a:ext uri="{FF2B5EF4-FFF2-40B4-BE49-F238E27FC236}">
                <a16:creationId xmlns:a16="http://schemas.microsoft.com/office/drawing/2014/main" id="{F3621A26-02CD-D4FD-CA57-68A3808CDD13}"/>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6602F2FB-9ED9-9FD0-1EFC-4518DDCB78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250876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2022-12-19T21:56:25Z</dcterms:created>
  <dcterms:modified xsi:type="dcterms:W3CDTF">2022-12-19T21:56:28Z</dcterms:modified>
</cp:coreProperties>
</file>