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462D-7B1C-D724-460A-926EE1778E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4CFEA46-F2C7-EADF-8E74-CB99101607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156E9603-865D-87CC-B609-3B1439162EF6}"/>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5" name="Footer Placeholder 4">
            <a:extLst>
              <a:ext uri="{FF2B5EF4-FFF2-40B4-BE49-F238E27FC236}">
                <a16:creationId xmlns:a16="http://schemas.microsoft.com/office/drawing/2014/main" id="{B429158B-6BC3-B721-BED8-6984C05F736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56FD546-C159-9459-C814-DDC79606255B}"/>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4240853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E96F-2DAC-1045-DD4A-69F298B1B20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00A582A-81EA-2A0A-A1D5-D92B339150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337B72B-8B37-F2E6-496C-F12B10433A09}"/>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5" name="Footer Placeholder 4">
            <a:extLst>
              <a:ext uri="{FF2B5EF4-FFF2-40B4-BE49-F238E27FC236}">
                <a16:creationId xmlns:a16="http://schemas.microsoft.com/office/drawing/2014/main" id="{2DB3566A-09C8-405F-B159-DA5A5DFF1E1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D55FE6E-F68F-F17F-0C02-1F43D39E2788}"/>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380197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6AD155-3D1B-18FF-70E1-9979CDA636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C9C0F16-EC56-BB14-7FA1-640DD63CD2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680DBF5-E1CC-F306-DB3A-01B8BD9BCE9D}"/>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5" name="Footer Placeholder 4">
            <a:extLst>
              <a:ext uri="{FF2B5EF4-FFF2-40B4-BE49-F238E27FC236}">
                <a16:creationId xmlns:a16="http://schemas.microsoft.com/office/drawing/2014/main" id="{EB935EF5-E5FB-4C1D-4284-3B16806396D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B818ABE-BE6E-E9FA-F6C7-137CD44CA91F}"/>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383569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ED407-49B3-B553-7294-0F6AEB1FCBE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CD94EA9-041F-641B-F6F8-4F7AD1313C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2D29D37-56D2-2452-8577-C75BB8C36A42}"/>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5" name="Footer Placeholder 4">
            <a:extLst>
              <a:ext uri="{FF2B5EF4-FFF2-40B4-BE49-F238E27FC236}">
                <a16:creationId xmlns:a16="http://schemas.microsoft.com/office/drawing/2014/main" id="{612AC279-9632-1359-79AC-EA361819B55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49D7D4B-A53A-4BDB-932B-BCDA20786BCB}"/>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386841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88D1E-A66D-3652-034F-1B5FAE129A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033F56F2-9E8D-AC48-7F0D-BCE5D33A93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A56800-FBAF-20AD-16FB-99DEDA962AD4}"/>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5" name="Footer Placeholder 4">
            <a:extLst>
              <a:ext uri="{FF2B5EF4-FFF2-40B4-BE49-F238E27FC236}">
                <a16:creationId xmlns:a16="http://schemas.microsoft.com/office/drawing/2014/main" id="{FE8B042D-0687-3A1C-A969-F0A73CE628E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51544C6-02D9-C448-14D7-F46585FAD8E6}"/>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1336628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69BE7-F27E-388A-3506-FC9E3F2266D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55860E7-4EA9-2CED-1153-E97ED72172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A975359-5476-3A3F-1C9F-4F37E0BA4C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6F65277-C0B6-A5D6-15F4-AFCAF1EA17F7}"/>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6" name="Footer Placeholder 5">
            <a:extLst>
              <a:ext uri="{FF2B5EF4-FFF2-40B4-BE49-F238E27FC236}">
                <a16:creationId xmlns:a16="http://schemas.microsoft.com/office/drawing/2014/main" id="{30B7D1EE-0836-A2F0-D0F9-DD0A5453A4E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8D552FA-A89B-D2A6-6EE7-482D2C48584C}"/>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138634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3A2EC-DA36-BC35-231C-82833D1E2A2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E17BD4E-BBD0-9870-C43B-AFE0F367CA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A69671-2E75-C06C-076A-F9B15BD132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F63D9735-16CE-C611-FA7D-5C956AB5F0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22E98B-5B53-369E-E974-E556C11C97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1AC1A38-5F7C-6B98-752F-3EDE2ED3F17D}"/>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8" name="Footer Placeholder 7">
            <a:extLst>
              <a:ext uri="{FF2B5EF4-FFF2-40B4-BE49-F238E27FC236}">
                <a16:creationId xmlns:a16="http://schemas.microsoft.com/office/drawing/2014/main" id="{169F4818-DF02-A752-6241-F2B7431D317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DC36A5F-C3B3-1AE3-8797-C0F3BD7E54A7}"/>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2593471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BD122-2335-AC4F-9AAE-BEFFFF84AFC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7754A75A-FC74-1D7C-7AF2-6CD9DC7C9537}"/>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4" name="Footer Placeholder 3">
            <a:extLst>
              <a:ext uri="{FF2B5EF4-FFF2-40B4-BE49-F238E27FC236}">
                <a16:creationId xmlns:a16="http://schemas.microsoft.com/office/drawing/2014/main" id="{403658EB-5FCE-E455-1834-38473C091E6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F95CD5F-3D6D-3DAD-5172-6457EFE2489D}"/>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3412044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78E575-CBD9-45EE-8359-7B69281DB354}"/>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3" name="Footer Placeholder 2">
            <a:extLst>
              <a:ext uri="{FF2B5EF4-FFF2-40B4-BE49-F238E27FC236}">
                <a16:creationId xmlns:a16="http://schemas.microsoft.com/office/drawing/2014/main" id="{3E6CF051-F692-7EFF-1781-E25AF21D72C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37D0D25-B28C-9175-F805-84F967AD8C07}"/>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1768559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6C403-96A3-DB01-A425-5F3CFC1303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A644148-4A71-A548-1A69-BE006AFD2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BD44785-B892-2A8F-230C-B95A93A9ED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D4086A-174A-9071-1A2D-BB2AF45B42EC}"/>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6" name="Footer Placeholder 5">
            <a:extLst>
              <a:ext uri="{FF2B5EF4-FFF2-40B4-BE49-F238E27FC236}">
                <a16:creationId xmlns:a16="http://schemas.microsoft.com/office/drawing/2014/main" id="{19874AB1-D88F-B7F7-3A00-094C437371F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0370334-74A0-9B22-2119-6376EDF76A02}"/>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2930625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80D38-03F0-E593-F5A3-25397BA972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84E59E8-EEB5-C36A-5D70-A21F8261F9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A078D22-F414-EE61-A8E2-D0835483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78EA5C-EFC4-95AD-DB6E-A09C8FC7B0B5}"/>
              </a:ext>
            </a:extLst>
          </p:cNvPr>
          <p:cNvSpPr>
            <a:spLocks noGrp="1"/>
          </p:cNvSpPr>
          <p:nvPr>
            <p:ph type="dt" sz="half" idx="10"/>
          </p:nvPr>
        </p:nvSpPr>
        <p:spPr/>
        <p:txBody>
          <a:bodyPr/>
          <a:lstStyle/>
          <a:p>
            <a:fld id="{CEC162A8-24F8-4E04-9028-8EB2B293851A}" type="datetimeFigureOut">
              <a:rPr lang="en-CA" smtClean="0"/>
              <a:t>2022-12-19</a:t>
            </a:fld>
            <a:endParaRPr lang="en-CA"/>
          </a:p>
        </p:txBody>
      </p:sp>
      <p:sp>
        <p:nvSpPr>
          <p:cNvPr id="6" name="Footer Placeholder 5">
            <a:extLst>
              <a:ext uri="{FF2B5EF4-FFF2-40B4-BE49-F238E27FC236}">
                <a16:creationId xmlns:a16="http://schemas.microsoft.com/office/drawing/2014/main" id="{E33B3756-407A-4F99-45A2-1928B343B92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E1D5293-81B0-4BDF-45EF-E9A70C527A7B}"/>
              </a:ext>
            </a:extLst>
          </p:cNvPr>
          <p:cNvSpPr>
            <a:spLocks noGrp="1"/>
          </p:cNvSpPr>
          <p:nvPr>
            <p:ph type="sldNum" sz="quarter" idx="12"/>
          </p:nvPr>
        </p:nvSpPr>
        <p:spPr/>
        <p:txBody>
          <a:bodyPr/>
          <a:lstStyle/>
          <a:p>
            <a:fld id="{64FAB811-76D9-4445-87E4-3E8CC9A77BB4}" type="slidenum">
              <a:rPr lang="en-CA" smtClean="0"/>
              <a:t>‹#›</a:t>
            </a:fld>
            <a:endParaRPr lang="en-CA"/>
          </a:p>
        </p:txBody>
      </p:sp>
    </p:spTree>
    <p:extLst>
      <p:ext uri="{BB962C8B-B14F-4D97-AF65-F5344CB8AC3E}">
        <p14:creationId xmlns:p14="http://schemas.microsoft.com/office/powerpoint/2010/main" val="4236703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73BA5-0B56-DF01-21C6-821A37AC4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E93D3D9-8AE7-60B8-6FCE-81B1C476A5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B10E427-0908-2176-20C7-3D85AF6F77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162A8-24F8-4E04-9028-8EB2B293851A}" type="datetimeFigureOut">
              <a:rPr lang="en-CA" smtClean="0"/>
              <a:t>2022-12-19</a:t>
            </a:fld>
            <a:endParaRPr lang="en-CA"/>
          </a:p>
        </p:txBody>
      </p:sp>
      <p:sp>
        <p:nvSpPr>
          <p:cNvPr id="5" name="Footer Placeholder 4">
            <a:extLst>
              <a:ext uri="{FF2B5EF4-FFF2-40B4-BE49-F238E27FC236}">
                <a16:creationId xmlns:a16="http://schemas.microsoft.com/office/drawing/2014/main" id="{4F2D6AAF-7AA7-3256-C0A1-0C02746CC7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170A6E08-0945-6E1B-DBDB-2213E76F77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AB811-76D9-4445-87E4-3E8CC9A77BB4}" type="slidenum">
              <a:rPr lang="en-CA" smtClean="0"/>
              <a:t>‹#›</a:t>
            </a:fld>
            <a:endParaRPr lang="en-CA"/>
          </a:p>
        </p:txBody>
      </p:sp>
    </p:spTree>
    <p:extLst>
      <p:ext uri="{BB962C8B-B14F-4D97-AF65-F5344CB8AC3E}">
        <p14:creationId xmlns:p14="http://schemas.microsoft.com/office/powerpoint/2010/main" val="1122360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C95204-4108-A3AA-742E-C4D64F8D95C1}"/>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coping with peer pressure</a:t>
            </a:r>
          </a:p>
        </p:txBody>
      </p:sp>
      <p:pic>
        <p:nvPicPr>
          <p:cNvPr id="4" name="Picture 3">
            <a:extLst>
              <a:ext uri="{FF2B5EF4-FFF2-40B4-BE49-F238E27FC236}">
                <a16:creationId xmlns:a16="http://schemas.microsoft.com/office/drawing/2014/main" id="{49F34850-F36C-3F14-8666-63D8221F0F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47CD7F02-C6AC-907A-0065-623738D4573A}"/>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3280166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AFDD5A-5FDE-2BAF-0DC9-3140C6B92559}"/>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'coping with peer pressure' connect to other measures in the survey?</a:t>
            </a:r>
          </a:p>
        </p:txBody>
      </p:sp>
      <p:pic>
        <p:nvPicPr>
          <p:cNvPr id="4" name="Picture 3">
            <a:extLst>
              <a:ext uri="{FF2B5EF4-FFF2-40B4-BE49-F238E27FC236}">
                <a16:creationId xmlns:a16="http://schemas.microsoft.com/office/drawing/2014/main" id="{177D4E1B-92ED-111E-1B6C-020BB77AD0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AECBA383-0A35-CF52-A955-8176B2920682}"/>
              </a:ext>
            </a:extLst>
          </p:cNvPr>
          <p:cNvSpPr txBox="1"/>
          <p:nvPr/>
        </p:nvSpPr>
        <p:spPr>
          <a:xfrm>
            <a:off x="1016000" y="3013502"/>
            <a:ext cx="10160000" cy="830997"/>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2 ranked correlations linked to 'coping with peer pressure' (under the condition that the corresponding p-value &lt; .01).</a:t>
            </a:r>
          </a:p>
        </p:txBody>
      </p:sp>
    </p:spTree>
    <p:extLst>
      <p:ext uri="{BB962C8B-B14F-4D97-AF65-F5344CB8AC3E}">
        <p14:creationId xmlns:p14="http://schemas.microsoft.com/office/powerpoint/2010/main" val="4119423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859EB0-21AA-627D-A751-C71072555474}"/>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coping with peer pressure</a:t>
            </a:r>
          </a:p>
          <a:p>
            <a:pPr algn="ctr"/>
            <a:r>
              <a:rPr lang="en-CA" b="1">
                <a:latin typeface="Times New Roman" panose="02020603050405020304" pitchFamily="18" charset="0"/>
              </a:rPr>
              <a:t>(D6 Preparedness)</a:t>
            </a:r>
          </a:p>
        </p:txBody>
      </p:sp>
      <p:pic>
        <p:nvPicPr>
          <p:cNvPr id="3" name="Picture 2">
            <a:extLst>
              <a:ext uri="{FF2B5EF4-FFF2-40B4-BE49-F238E27FC236}">
                <a16:creationId xmlns:a16="http://schemas.microsoft.com/office/drawing/2014/main" id="{A20085B7-0CDB-660B-2E43-5B9590B64713}"/>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sp>
        <p:nvSpPr>
          <p:cNvPr id="4" name="TextBox 3">
            <a:extLst>
              <a:ext uri="{FF2B5EF4-FFF2-40B4-BE49-F238E27FC236}">
                <a16:creationId xmlns:a16="http://schemas.microsoft.com/office/drawing/2014/main" id="{CD172E64-0334-8EB6-357D-B4DD485ED619}"/>
              </a:ext>
            </a:extLst>
          </p:cNvPr>
          <p:cNvSpPr txBox="1"/>
          <p:nvPr/>
        </p:nvSpPr>
        <p:spPr>
          <a:xfrm>
            <a:off x="1016000" y="4267200"/>
            <a:ext cx="10160000" cy="369332"/>
          </a:xfrm>
          <a:prstGeom prst="rect">
            <a:avLst/>
          </a:prstGeom>
          <a:noFill/>
        </p:spPr>
        <p:txBody>
          <a:bodyPr vert="horz" wrap="square" rtlCol="0">
            <a:spAutoFit/>
          </a:bodyPr>
          <a:lstStyle/>
          <a:p>
            <a:pPr algn="ctr"/>
            <a:r>
              <a:rPr lang="en-CA" b="1">
                <a:latin typeface="Times New Roman" panose="02020603050405020304" pitchFamily="18" charset="0"/>
              </a:rPr>
              <a:t>28 other measures ranked below these 2 in terms of their correlation with 'coping with peer pressure'.</a:t>
            </a:r>
          </a:p>
        </p:txBody>
      </p:sp>
      <p:pic>
        <p:nvPicPr>
          <p:cNvPr id="6" name="Picture 5">
            <a:extLst>
              <a:ext uri="{FF2B5EF4-FFF2-40B4-BE49-F238E27FC236}">
                <a16:creationId xmlns:a16="http://schemas.microsoft.com/office/drawing/2014/main" id="{EB899F6C-DE75-F9B5-D08E-E2D783414C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815273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0650EB-F321-D89F-A17C-B98B1C505391}"/>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Where does 'coping with peer pressure' rank?</a:t>
            </a:r>
          </a:p>
        </p:txBody>
      </p:sp>
      <p:sp>
        <p:nvSpPr>
          <p:cNvPr id="3" name="TextBox 2">
            <a:extLst>
              <a:ext uri="{FF2B5EF4-FFF2-40B4-BE49-F238E27FC236}">
                <a16:creationId xmlns:a16="http://schemas.microsoft.com/office/drawing/2014/main" id="{E46C22FF-0532-7FCE-6603-CE29D7A0539C}"/>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'coping with peer pressure' fits into the rankings for 2 other key measures in the survey. For each of the slides that follow, 'coping with peer pressure' rises to very near the top of 30 ranked measures. Tables shown here were selected if the 'coping with peer pressure' correlation coefficient was at or above 0.5.</a:t>
            </a:r>
          </a:p>
        </p:txBody>
      </p:sp>
      <p:pic>
        <p:nvPicPr>
          <p:cNvPr id="5" name="Picture 4">
            <a:extLst>
              <a:ext uri="{FF2B5EF4-FFF2-40B4-BE49-F238E27FC236}">
                <a16:creationId xmlns:a16="http://schemas.microsoft.com/office/drawing/2014/main" id="{FD61E56F-FD21-2A34-DF1C-532B17941B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4208521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8390AD-BB8F-6BD5-771B-C43BE7C51A14}"/>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conducting myself with confidence</a:t>
            </a:r>
          </a:p>
          <a:p>
            <a:pPr algn="ctr"/>
            <a:r>
              <a:rPr lang="en-CA" b="1">
                <a:latin typeface="Times New Roman" panose="02020603050405020304" pitchFamily="18" charset="0"/>
              </a:rPr>
              <a:t>(D5 Preparedness)</a:t>
            </a:r>
          </a:p>
        </p:txBody>
      </p:sp>
      <p:pic>
        <p:nvPicPr>
          <p:cNvPr id="3" name="Picture 2">
            <a:extLst>
              <a:ext uri="{FF2B5EF4-FFF2-40B4-BE49-F238E27FC236}">
                <a16:creationId xmlns:a16="http://schemas.microsoft.com/office/drawing/2014/main" id="{D1EB390D-F7B0-A2CC-C166-788CB45870E4}"/>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DBDBFB83-AEC6-03A1-8BAE-08B04A6A4A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64782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92FB61-1F20-8112-5284-BF4A31D783D0}"/>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handling stressful situations</a:t>
            </a:r>
          </a:p>
          <a:p>
            <a:pPr algn="ctr"/>
            <a:r>
              <a:rPr lang="en-CA" b="1">
                <a:latin typeface="Times New Roman" panose="02020603050405020304" pitchFamily="18" charset="0"/>
              </a:rPr>
              <a:t>(D7 Preparedness)</a:t>
            </a:r>
          </a:p>
        </p:txBody>
      </p:sp>
      <p:pic>
        <p:nvPicPr>
          <p:cNvPr id="3" name="Picture 2">
            <a:extLst>
              <a:ext uri="{FF2B5EF4-FFF2-40B4-BE49-F238E27FC236}">
                <a16:creationId xmlns:a16="http://schemas.microsoft.com/office/drawing/2014/main" id="{112EBAB3-81D0-D671-FA4D-D442A46D5D09}"/>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6676FA48-A277-D5CD-0B0D-557655D7D0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4144210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A77D39-01A3-8AB0-8F2B-D712F6B77C3B}"/>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242B8B77-5398-4B32-7C9B-80B71279D949}"/>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5105639B-D7B0-4E06-0E2B-688B828AA2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97858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224</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2022-12-19T22:02:25Z</dcterms:created>
  <dcterms:modified xsi:type="dcterms:W3CDTF">2022-12-19T22:02:27Z</dcterms:modified>
</cp:coreProperties>
</file>