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CC92D-E71F-AC5A-6402-342BB81111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E06FBCB-D2D6-71C4-A92E-5548570DA7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B1312C1-0B76-5880-3BF1-48169DFAAC53}"/>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026E10F3-B659-8417-3C45-E6A6DE1C7C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80C17B9-D989-9E40-AD58-6EFEB2CCF29F}"/>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176618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B691C-327E-8A0E-5377-B9D8C0B745C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903AE4E-DCAE-E925-CD1E-FB013A80EB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390301D-C66E-31C2-F5FB-8A53D569EBE8}"/>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66AD3673-9840-425D-BAB3-440786A5B3B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AD7BA7-87A5-FE9A-4BAA-93A6A709B1D8}"/>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332722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6B4719-A1AA-E330-4880-D14DE96FC6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D5E431A-3698-D47F-83DF-8D16D267E3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E94EB9-28A9-7E89-A377-A2DC8205A756}"/>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16091140-58C9-0D00-F114-84F343A964F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CE16A23-5DE2-F32A-EFF6-FEE38026B95E}"/>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289629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68F1-CC6C-6174-A1BF-960E4E58801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08674E0-A530-7D1F-B20D-310378B301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9452B03-9CEB-D7B4-F18E-F109C4E46FDC}"/>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BF9750C1-0BB1-AA03-F8BB-093B12EFBB8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110ADF-20DA-922A-A804-6FCB8DC295EA}"/>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56026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D2E8E-9FC1-83A0-8A2E-4C38B9E7FF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8EE5D01-2EFC-53CB-E051-903D8A175B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5C34A8-2188-D314-C07A-9207FF61A393}"/>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3411AB1C-3697-2C18-1DD9-8020C4A8CF5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6B6131-A7DB-2F7A-8FAE-CBE223103331}"/>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290774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4974-BDDC-5C09-DF60-49169A7DC04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AAD57F5-39B4-CA46-2548-371AC7A133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375975C-7113-6784-4D3A-C34F65D7BE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BCBC5A5-07AE-5BE4-6C02-C3103844037D}"/>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6" name="Footer Placeholder 5">
            <a:extLst>
              <a:ext uri="{FF2B5EF4-FFF2-40B4-BE49-F238E27FC236}">
                <a16:creationId xmlns:a16="http://schemas.microsoft.com/office/drawing/2014/main" id="{09246642-CA76-B470-62C2-C83E67F7644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98EE48C-A3D6-8855-60C6-BB9549212093}"/>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2715220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3D84-1324-8264-AE1B-F300FC282454}"/>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CA81F9D-3D8A-E599-05E2-AEF4377BC4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51FBA0-A153-7C59-4625-3D03AC989B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0FA07E3C-3C06-5757-FBC2-3E8F3A89A4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2FE242-8DB1-2AED-D8F0-2285A4E368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D8C9118-C0D3-DE57-DC19-BFFCC79DD6E9}"/>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8" name="Footer Placeholder 7">
            <a:extLst>
              <a:ext uri="{FF2B5EF4-FFF2-40B4-BE49-F238E27FC236}">
                <a16:creationId xmlns:a16="http://schemas.microsoft.com/office/drawing/2014/main" id="{1F1CE4B6-9C8A-C34C-17DB-AD3FE96FD95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7EBA26D-C228-52FC-C59B-3BF1F2B75025}"/>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303492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3A19B-8CE6-017A-16FF-17186086F3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1F22CBC-40E2-AFDA-7554-CF62E883BE14}"/>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4" name="Footer Placeholder 3">
            <a:extLst>
              <a:ext uri="{FF2B5EF4-FFF2-40B4-BE49-F238E27FC236}">
                <a16:creationId xmlns:a16="http://schemas.microsoft.com/office/drawing/2014/main" id="{F31BE5D7-8927-8A5E-BBAD-D00AA8863B7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D343307-A6E8-C5E3-738A-FD741D0A2B40}"/>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191386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A12EC7-DD73-4413-65F9-4764E7CDC6A2}"/>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3" name="Footer Placeholder 2">
            <a:extLst>
              <a:ext uri="{FF2B5EF4-FFF2-40B4-BE49-F238E27FC236}">
                <a16:creationId xmlns:a16="http://schemas.microsoft.com/office/drawing/2014/main" id="{05E7AAAE-7B9E-E063-7283-004F3DB9B52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70EA1C8-DACF-747F-A649-78DCB368EC4A}"/>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15372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273F-06D9-A717-CDA7-4E888D046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E98FF9F-F731-9E89-FDE9-0D5CB6CBE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F5B997F-A1CF-2CC0-7F2A-9C987C24E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335FFC-6035-8AA9-1708-1E9FE8636233}"/>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6" name="Footer Placeholder 5">
            <a:extLst>
              <a:ext uri="{FF2B5EF4-FFF2-40B4-BE49-F238E27FC236}">
                <a16:creationId xmlns:a16="http://schemas.microsoft.com/office/drawing/2014/main" id="{1BDE0282-E692-0AA2-B3A9-F1C8091058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8A18580-F2B7-2080-6CCB-7BBC6B454A16}"/>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150327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24171-669F-EA74-3860-62A627D05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83DD8F58-F25F-16AC-A053-A9958AE9AF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8E9D87F9-A2ED-DE36-E339-4B7256AA6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7C60F-DE1C-DFA1-5AB3-E74785CF829F}"/>
              </a:ext>
            </a:extLst>
          </p:cNvPr>
          <p:cNvSpPr>
            <a:spLocks noGrp="1"/>
          </p:cNvSpPr>
          <p:nvPr>
            <p:ph type="dt" sz="half" idx="10"/>
          </p:nvPr>
        </p:nvSpPr>
        <p:spPr/>
        <p:txBody>
          <a:bodyPr/>
          <a:lstStyle/>
          <a:p>
            <a:fld id="{209D11E8-7B0D-4D75-8E27-A28B34D54C7D}" type="datetimeFigureOut">
              <a:rPr lang="en-CA" smtClean="0"/>
              <a:t>2022-12-19</a:t>
            </a:fld>
            <a:endParaRPr lang="en-CA"/>
          </a:p>
        </p:txBody>
      </p:sp>
      <p:sp>
        <p:nvSpPr>
          <p:cNvPr id="6" name="Footer Placeholder 5">
            <a:extLst>
              <a:ext uri="{FF2B5EF4-FFF2-40B4-BE49-F238E27FC236}">
                <a16:creationId xmlns:a16="http://schemas.microsoft.com/office/drawing/2014/main" id="{2939D120-E4DC-FD40-1F11-32752FEF115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F2BEB9D-5092-DC5B-B557-60ED85CE3FB5}"/>
              </a:ext>
            </a:extLst>
          </p:cNvPr>
          <p:cNvSpPr>
            <a:spLocks noGrp="1"/>
          </p:cNvSpPr>
          <p:nvPr>
            <p:ph type="sldNum" sz="quarter" idx="12"/>
          </p:nvPr>
        </p:nvSpPr>
        <p:spPr/>
        <p:txBody>
          <a:bodyPr/>
          <a:lstStyle/>
          <a:p>
            <a:fld id="{347C0E2F-70C4-4B58-B78F-DFD9F2E90261}" type="slidenum">
              <a:rPr lang="en-CA" smtClean="0"/>
              <a:t>‹#›</a:t>
            </a:fld>
            <a:endParaRPr lang="en-CA"/>
          </a:p>
        </p:txBody>
      </p:sp>
    </p:spTree>
    <p:extLst>
      <p:ext uri="{BB962C8B-B14F-4D97-AF65-F5344CB8AC3E}">
        <p14:creationId xmlns:p14="http://schemas.microsoft.com/office/powerpoint/2010/main" val="284288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179701-38C8-2F5D-946E-FA6AC7EE07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3D1250F-0867-339D-0B2C-496CF2B1D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F9D24FB-DAC2-3D69-4DC4-5EE9D07FC2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D11E8-7B0D-4D75-8E27-A28B34D54C7D}" type="datetimeFigureOut">
              <a:rPr lang="en-CA" smtClean="0"/>
              <a:t>2022-12-19</a:t>
            </a:fld>
            <a:endParaRPr lang="en-CA"/>
          </a:p>
        </p:txBody>
      </p:sp>
      <p:sp>
        <p:nvSpPr>
          <p:cNvPr id="5" name="Footer Placeholder 4">
            <a:extLst>
              <a:ext uri="{FF2B5EF4-FFF2-40B4-BE49-F238E27FC236}">
                <a16:creationId xmlns:a16="http://schemas.microsoft.com/office/drawing/2014/main" id="{E4C58144-CA14-05FB-E12A-F06DC83820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6B972FC-35F4-D89C-A9F6-A39B5E6104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C0E2F-70C4-4B58-B78F-DFD9F2E90261}" type="slidenum">
              <a:rPr lang="en-CA" smtClean="0"/>
              <a:t>‹#›</a:t>
            </a:fld>
            <a:endParaRPr lang="en-CA"/>
          </a:p>
        </p:txBody>
      </p:sp>
    </p:spTree>
    <p:extLst>
      <p:ext uri="{BB962C8B-B14F-4D97-AF65-F5344CB8AC3E}">
        <p14:creationId xmlns:p14="http://schemas.microsoft.com/office/powerpoint/2010/main" val="3699458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F13B38-11DF-5910-E204-4B80DE7A182A}"/>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In general terms, how would you rate your satisfaction with the school?</a:t>
            </a:r>
          </a:p>
        </p:txBody>
      </p:sp>
      <p:pic>
        <p:nvPicPr>
          <p:cNvPr id="4" name="Picture 3">
            <a:extLst>
              <a:ext uri="{FF2B5EF4-FFF2-40B4-BE49-F238E27FC236}">
                <a16:creationId xmlns:a16="http://schemas.microsoft.com/office/drawing/2014/main" id="{ED53D76A-52BE-F8B8-91BF-68AE01192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1FCD1D25-A38E-B3E6-46C8-E01D77D63405}"/>
              </a:ext>
            </a:extLst>
          </p:cNvPr>
          <p:cNvSpPr txBox="1"/>
          <p:nvPr/>
        </p:nvSpPr>
        <p:spPr>
          <a:xfrm>
            <a:off x="1016000" y="29210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732173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D36EAF-A3ED-6654-0B88-6E69BF43AB1B}"/>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B4CD4E13-62C0-8FF8-BE38-FFDBB7E13C40}"/>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60AB3229-5CDE-81C4-A6A9-5666036491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5915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A5423D-63F7-F5EF-3C8F-97AC0570F19F}"/>
              </a:ext>
            </a:extLst>
          </p:cNvPr>
          <p:cNvSpPr txBox="1"/>
          <p:nvPr/>
        </p:nvSpPr>
        <p:spPr>
          <a:xfrm>
            <a:off x="1651000" y="635000"/>
            <a:ext cx="8890000" cy="1477328"/>
          </a:xfrm>
          <a:prstGeom prst="rect">
            <a:avLst/>
          </a:prstGeom>
          <a:noFill/>
        </p:spPr>
        <p:txBody>
          <a:bodyPr vert="horz" wrap="square" rtlCol="0">
            <a:spAutoFit/>
          </a:bodyPr>
          <a:lstStyle/>
          <a:p>
            <a:pPr algn="ctr"/>
            <a:r>
              <a:rPr lang="en-CA" sz="3000" b="1">
                <a:latin typeface="Times New Roman" panose="02020603050405020304" pitchFamily="18" charset="0"/>
              </a:rPr>
              <a:t>How does 'In general terms, how would you rate your satisfaction with the school?' connect to other measures in the survey?</a:t>
            </a:r>
          </a:p>
        </p:txBody>
      </p:sp>
      <p:pic>
        <p:nvPicPr>
          <p:cNvPr id="4" name="Picture 3">
            <a:extLst>
              <a:ext uri="{FF2B5EF4-FFF2-40B4-BE49-F238E27FC236}">
                <a16:creationId xmlns:a16="http://schemas.microsoft.com/office/drawing/2014/main" id="{7E513081-7226-601F-B420-946699263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77F1DA69-DBD0-37D7-1CBE-D413B059490F}"/>
              </a:ext>
            </a:extLst>
          </p:cNvPr>
          <p:cNvSpPr txBox="1"/>
          <p:nvPr/>
        </p:nvSpPr>
        <p:spPr>
          <a:xfrm>
            <a:off x="1016000" y="2828836"/>
            <a:ext cx="10160000" cy="1200329"/>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5 ranked correlations linked to 'In general terms, how would you rate your satisfaction with the school?' (under the condition that the corresponding p-value &lt; .01).</a:t>
            </a:r>
          </a:p>
        </p:txBody>
      </p:sp>
    </p:spTree>
    <p:extLst>
      <p:ext uri="{BB962C8B-B14F-4D97-AF65-F5344CB8AC3E}">
        <p14:creationId xmlns:p14="http://schemas.microsoft.com/office/powerpoint/2010/main" val="117191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7BAA2C-E77F-0BD6-0490-276820BA886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In general terms, how would you rate your satisfaction with the school?</a:t>
            </a:r>
          </a:p>
          <a:p>
            <a:pPr algn="ctr"/>
            <a:r>
              <a:rPr lang="en-CA" b="1">
                <a:latin typeface="Times New Roman" panose="02020603050405020304" pitchFamily="18" charset="0"/>
              </a:rPr>
              <a:t>(B )</a:t>
            </a:r>
          </a:p>
        </p:txBody>
      </p:sp>
      <p:pic>
        <p:nvPicPr>
          <p:cNvPr id="3" name="Picture 2">
            <a:extLst>
              <a:ext uri="{FF2B5EF4-FFF2-40B4-BE49-F238E27FC236}">
                <a16:creationId xmlns:a16="http://schemas.microsoft.com/office/drawing/2014/main" id="{8F9D855F-32EF-AA6E-BD72-CACA324FD2FC}"/>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sp>
        <p:nvSpPr>
          <p:cNvPr id="4" name="TextBox 3">
            <a:extLst>
              <a:ext uri="{FF2B5EF4-FFF2-40B4-BE49-F238E27FC236}">
                <a16:creationId xmlns:a16="http://schemas.microsoft.com/office/drawing/2014/main" id="{05147769-56AD-C5D2-E91F-633505883425}"/>
              </a:ext>
            </a:extLst>
          </p:cNvPr>
          <p:cNvSpPr txBox="1"/>
          <p:nvPr/>
        </p:nvSpPr>
        <p:spPr>
          <a:xfrm>
            <a:off x="1016000" y="45720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25 other measures ranked below these 5 in terms of their correlation with 'In general terms, how would you rate your satisfaction with the school?'.</a:t>
            </a:r>
          </a:p>
        </p:txBody>
      </p:sp>
      <p:pic>
        <p:nvPicPr>
          <p:cNvPr id="6" name="Picture 5">
            <a:extLst>
              <a:ext uri="{FF2B5EF4-FFF2-40B4-BE49-F238E27FC236}">
                <a16:creationId xmlns:a16="http://schemas.microsoft.com/office/drawing/2014/main" id="{0EE5734A-5F65-2E7D-FEB1-02279F268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2365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AF21C-967F-5373-9971-2BC411E49F56}"/>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'In general terms, how would you rate your satisfaction with the school?' rank?</a:t>
            </a:r>
          </a:p>
        </p:txBody>
      </p:sp>
      <p:sp>
        <p:nvSpPr>
          <p:cNvPr id="3" name="TextBox 2">
            <a:extLst>
              <a:ext uri="{FF2B5EF4-FFF2-40B4-BE49-F238E27FC236}">
                <a16:creationId xmlns:a16="http://schemas.microsoft.com/office/drawing/2014/main" id="{C42FFA60-C063-001E-AEEC-209E4DCDABAC}"/>
              </a:ext>
            </a:extLst>
          </p:cNvPr>
          <p:cNvSpPr txBox="1"/>
          <p:nvPr/>
        </p:nvSpPr>
        <p:spPr>
          <a:xfrm>
            <a:off x="1016000" y="2090172"/>
            <a:ext cx="10160000" cy="2677656"/>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'In general terms, how would you rate your satisfaction with the school?' fits into the rankings for 5 other key measures in the survey. For each of the slides that follow, 'In general terms, how would you rate your satisfaction with the school?' rises to very near the top of 30 ranked measures. Tables shown here were selected if the 'In general terms, how would you rate your satisfaction with the school?' correlation coefficient was at or above 0.5.</a:t>
            </a:r>
          </a:p>
        </p:txBody>
      </p:sp>
      <p:pic>
        <p:nvPicPr>
          <p:cNvPr id="5" name="Picture 4">
            <a:extLst>
              <a:ext uri="{FF2B5EF4-FFF2-40B4-BE49-F238E27FC236}">
                <a16:creationId xmlns:a16="http://schemas.microsoft.com/office/drawing/2014/main" id="{7B3F99A2-0E2D-FF64-EF37-2B072CC56F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54564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E84355-ABBE-EA44-79CC-4DDF43AFB3BB}"/>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99ACDB40-C059-42E1-C15C-41EBC55E444B}"/>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98B3885-71AF-1684-03F5-3002AE001E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35177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A90821-01A4-1769-1DAF-334138610B7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BC37391C-808B-3F76-7F36-4596D73BB7AA}"/>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600FCE7-7708-F2CC-3A37-CDBF7B7C66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48405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92716C-E908-F0C3-5CEB-7104192ABE68}"/>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8689C4C4-EFE5-85B0-A118-C36DC8F7FA45}"/>
              </a:ext>
            </a:extLst>
          </p:cNvPr>
          <p:cNvPicPr>
            <a:picLocks noChangeAspect="1"/>
          </p:cNvPicPr>
          <p:nvPr/>
        </p:nvPicPr>
        <p:blipFill>
          <a:blip r:embed="rId2"/>
          <a:stretch>
            <a:fillRect/>
          </a:stretch>
        </p:blipFill>
        <p:spPr>
          <a:xfrm>
            <a:off x="2433638" y="2519363"/>
            <a:ext cx="7324725" cy="18192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4F193FB-437C-07B2-4738-36468F4B4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65947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BE4B61-02EE-1885-5B7F-5D82256677E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12CE8264-04F5-5B2A-1537-9031CD959DFA}"/>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0A8CCCC9-64E9-7B84-A8F0-15A7A26CA5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7589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D523B6-16A3-4199-3B57-0B28A4994BC6}"/>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76610758-0B7C-EF09-8AE8-5E6873A3FC4B}"/>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707294CA-3261-BFDE-C024-9AE49EAA5B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935788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2022-12-19T21:53:34Z</dcterms:created>
  <dcterms:modified xsi:type="dcterms:W3CDTF">2022-12-19T21:53:36Z</dcterms:modified>
</cp:coreProperties>
</file>