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4970-CEE2-31B8-DED2-58B07EB933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B6A66EE-465E-0944-A62E-323B70D019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8F35862-6068-6D38-17D0-E3450DD21B75}"/>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5" name="Footer Placeholder 4">
            <a:extLst>
              <a:ext uri="{FF2B5EF4-FFF2-40B4-BE49-F238E27FC236}">
                <a16:creationId xmlns:a16="http://schemas.microsoft.com/office/drawing/2014/main" id="{285815D1-05E2-1EB3-4A55-213B46667D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8412DC-4B33-8ABE-F207-83FAFF61B92C}"/>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2717345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E75B-1075-5E47-BD4C-2ACB7DA6DAC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3E3CBC5-C2F2-DF68-071A-ACF24CFCD0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C434130-B38C-ADD2-3672-91EA2297256F}"/>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5" name="Footer Placeholder 4">
            <a:extLst>
              <a:ext uri="{FF2B5EF4-FFF2-40B4-BE49-F238E27FC236}">
                <a16:creationId xmlns:a16="http://schemas.microsoft.com/office/drawing/2014/main" id="{D9F8F4C8-6389-F502-3FCC-87C08A3A872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2A3A85A-69E3-ED34-D30D-F9EFEC1C2C9C}"/>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263912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47E152-9D91-3162-C763-CC1F8BAC6B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7A8924-FFD6-963C-56B3-85F5CABC4B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FF06EF0-5B3F-3742-DC0C-08B9F10A3BE6}"/>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5" name="Footer Placeholder 4">
            <a:extLst>
              <a:ext uri="{FF2B5EF4-FFF2-40B4-BE49-F238E27FC236}">
                <a16:creationId xmlns:a16="http://schemas.microsoft.com/office/drawing/2014/main" id="{A4CEA36C-AFC6-045C-7522-EE483CA60AD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55968DB-B160-47B3-84E9-CE479CCC7C13}"/>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223712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4984-CC75-ABD2-E83C-264C00BB998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0E2061E-6382-3205-D594-36D1D94424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32E9FBA-B652-B681-12E8-44ACDF342718}"/>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5" name="Footer Placeholder 4">
            <a:extLst>
              <a:ext uri="{FF2B5EF4-FFF2-40B4-BE49-F238E27FC236}">
                <a16:creationId xmlns:a16="http://schemas.microsoft.com/office/drawing/2014/main" id="{50D003FB-78FE-D05B-AA01-AC96EFB5A08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E6F535A-EC30-C9B6-C1BA-78698C8D0CD9}"/>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268100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005C7-D0B6-D08C-0078-5B3B9BCA16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E0B2C27-50CB-F2B5-7DAB-346805E53E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2D6DF1-387E-20EE-8C5C-3712B7E9C23F}"/>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5" name="Footer Placeholder 4">
            <a:extLst>
              <a:ext uri="{FF2B5EF4-FFF2-40B4-BE49-F238E27FC236}">
                <a16:creationId xmlns:a16="http://schemas.microsoft.com/office/drawing/2014/main" id="{870E6672-9B0F-8BF8-07F2-5B32786D1F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4E74B1D-7903-C1E0-E498-D4750B75B2C7}"/>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107915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75889-4591-EE0C-7BDB-8BB88578C67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BB392BC-FA1C-DBB4-D060-69D1B6CDEF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4A4D663-C7BA-BA13-AE7B-7E3183D19E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4D1CB83-E371-0D76-72F5-DC922613B919}"/>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6" name="Footer Placeholder 5">
            <a:extLst>
              <a:ext uri="{FF2B5EF4-FFF2-40B4-BE49-F238E27FC236}">
                <a16:creationId xmlns:a16="http://schemas.microsoft.com/office/drawing/2014/main" id="{046654F7-13EB-FDC1-5392-E6637C0DF5F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F3D0B4C-BB2C-3C65-2750-4A98D78A08CA}"/>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220567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6613-C481-0247-A3F5-2542F20B5B0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8B42DCF-0EDB-5E84-7494-B71B66DC63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6446E3-C414-BCBB-4466-BC3E59624C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DD9C04D-B105-0844-A69A-4084E18789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6CF57B-C8BF-C5E2-F8CF-81333289A8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406632E-E27B-D600-74C7-A1122E4A5EC3}"/>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8" name="Footer Placeholder 7">
            <a:extLst>
              <a:ext uri="{FF2B5EF4-FFF2-40B4-BE49-F238E27FC236}">
                <a16:creationId xmlns:a16="http://schemas.microsoft.com/office/drawing/2014/main" id="{680E5953-EBE6-E474-4886-DE692FE7238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220A08F-3271-55C3-34B6-C957D8284C81}"/>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282693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D360-9CAE-C987-B004-33047DE67C7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E37CEEE-A24E-862B-D0EA-9F66C3FC8C43}"/>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4" name="Footer Placeholder 3">
            <a:extLst>
              <a:ext uri="{FF2B5EF4-FFF2-40B4-BE49-F238E27FC236}">
                <a16:creationId xmlns:a16="http://schemas.microsoft.com/office/drawing/2014/main" id="{B9E72566-197C-9EC3-D415-5F30F8DEB2F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A9981B4-004D-5682-E690-770CD6F36CA6}"/>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350984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93907-013C-1101-24B4-4840615BB1EE}"/>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3" name="Footer Placeholder 2">
            <a:extLst>
              <a:ext uri="{FF2B5EF4-FFF2-40B4-BE49-F238E27FC236}">
                <a16:creationId xmlns:a16="http://schemas.microsoft.com/office/drawing/2014/main" id="{C59B661B-7165-F509-D298-A86A6E216F6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3E528D4-B3F3-F601-FCDC-4AC34DD6C4E0}"/>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3976617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C875-A220-9F2A-907D-C2F498D69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895586B-CE9C-E8F6-E10B-C8F3A56BAD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133086F-8F0A-F7E2-7F1F-BE9C9C5DE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DE68AE-E85A-A075-3C3D-35C73F2E47FE}"/>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6" name="Footer Placeholder 5">
            <a:extLst>
              <a:ext uri="{FF2B5EF4-FFF2-40B4-BE49-F238E27FC236}">
                <a16:creationId xmlns:a16="http://schemas.microsoft.com/office/drawing/2014/main" id="{303B2C6B-C517-AEE0-09F3-7538413145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C8A7023-3EF9-C026-48B5-810564B6AD7B}"/>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130314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B4BE-278C-42B2-1A23-6EE17D05DF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1BAFB51F-10F1-9FA6-E2AD-998C7C7899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4B10D36-0CB4-3760-8DD6-D95888A75D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F9F61-4D0E-C206-B75F-C2C17D63F41E}"/>
              </a:ext>
            </a:extLst>
          </p:cNvPr>
          <p:cNvSpPr>
            <a:spLocks noGrp="1"/>
          </p:cNvSpPr>
          <p:nvPr>
            <p:ph type="dt" sz="half" idx="10"/>
          </p:nvPr>
        </p:nvSpPr>
        <p:spPr/>
        <p:txBody>
          <a:bodyPr/>
          <a:lstStyle/>
          <a:p>
            <a:fld id="{A35CD109-F86F-4C52-9308-1B8E2EBB06D2}" type="datetimeFigureOut">
              <a:rPr lang="en-CA" smtClean="0"/>
              <a:t>2022-12-19</a:t>
            </a:fld>
            <a:endParaRPr lang="en-CA"/>
          </a:p>
        </p:txBody>
      </p:sp>
      <p:sp>
        <p:nvSpPr>
          <p:cNvPr id="6" name="Footer Placeholder 5">
            <a:extLst>
              <a:ext uri="{FF2B5EF4-FFF2-40B4-BE49-F238E27FC236}">
                <a16:creationId xmlns:a16="http://schemas.microsoft.com/office/drawing/2014/main" id="{56669852-E68A-86F8-2D36-6C6ABD6A465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A256302-7DE9-682E-8C02-99E468E62923}"/>
              </a:ext>
            </a:extLst>
          </p:cNvPr>
          <p:cNvSpPr>
            <a:spLocks noGrp="1"/>
          </p:cNvSpPr>
          <p:nvPr>
            <p:ph type="sldNum" sz="quarter" idx="12"/>
          </p:nvPr>
        </p:nvSpPr>
        <p:spPr/>
        <p:txBody>
          <a:bodyPr/>
          <a:lstStyle/>
          <a:p>
            <a:fld id="{F0FA97FE-A59D-4E8C-BD53-30380D42C208}" type="slidenum">
              <a:rPr lang="en-CA" smtClean="0"/>
              <a:t>‹#›</a:t>
            </a:fld>
            <a:endParaRPr lang="en-CA"/>
          </a:p>
        </p:txBody>
      </p:sp>
    </p:spTree>
    <p:extLst>
      <p:ext uri="{BB962C8B-B14F-4D97-AF65-F5344CB8AC3E}">
        <p14:creationId xmlns:p14="http://schemas.microsoft.com/office/powerpoint/2010/main" val="4173409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5C4263-31E2-C788-1E2C-8822A37A94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4D68B97-CDAF-0AA3-779E-EAEA81C37F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60AD889-2E5C-BE93-7A2F-7862156693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CD109-F86F-4C52-9308-1B8E2EBB06D2}" type="datetimeFigureOut">
              <a:rPr lang="en-CA" smtClean="0"/>
              <a:t>2022-12-19</a:t>
            </a:fld>
            <a:endParaRPr lang="en-CA"/>
          </a:p>
        </p:txBody>
      </p:sp>
      <p:sp>
        <p:nvSpPr>
          <p:cNvPr id="5" name="Footer Placeholder 4">
            <a:extLst>
              <a:ext uri="{FF2B5EF4-FFF2-40B4-BE49-F238E27FC236}">
                <a16:creationId xmlns:a16="http://schemas.microsoft.com/office/drawing/2014/main" id="{36903ACD-521B-D57A-B138-F659C6DA05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93A8EB5-1751-A05B-5017-AE0FF02CA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97FE-A59D-4E8C-BD53-30380D42C208}" type="slidenum">
              <a:rPr lang="en-CA" smtClean="0"/>
              <a:t>‹#›</a:t>
            </a:fld>
            <a:endParaRPr lang="en-CA"/>
          </a:p>
        </p:txBody>
      </p:sp>
    </p:spTree>
    <p:extLst>
      <p:ext uri="{BB962C8B-B14F-4D97-AF65-F5344CB8AC3E}">
        <p14:creationId xmlns:p14="http://schemas.microsoft.com/office/powerpoint/2010/main" val="2698799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4758F6-5540-05D2-E8DD-1CE9216050F7}"/>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I feel respected and valued at school.</a:t>
            </a:r>
          </a:p>
        </p:txBody>
      </p:sp>
      <p:pic>
        <p:nvPicPr>
          <p:cNvPr id="4" name="Picture 3">
            <a:extLst>
              <a:ext uri="{FF2B5EF4-FFF2-40B4-BE49-F238E27FC236}">
                <a16:creationId xmlns:a16="http://schemas.microsoft.com/office/drawing/2014/main" id="{9BFF8033-FE57-84B6-F57B-127BFE7341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5E79C7AB-505F-A5A6-DC64-9A65046E36BE}"/>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2702882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C1CEF-6592-9878-DEA1-D418ACD849C0}"/>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make a meaningful positive contribution to the experience of others within the school community.</a:t>
            </a:r>
          </a:p>
          <a:p>
            <a:pPr algn="ctr"/>
            <a:r>
              <a:rPr lang="en-CA" b="1">
                <a:latin typeface="Times New Roman" panose="02020603050405020304" pitchFamily="18" charset="0"/>
              </a:rPr>
              <a:t>(C9 Agreement)</a:t>
            </a:r>
          </a:p>
        </p:txBody>
      </p:sp>
      <p:pic>
        <p:nvPicPr>
          <p:cNvPr id="3" name="Picture 2">
            <a:extLst>
              <a:ext uri="{FF2B5EF4-FFF2-40B4-BE49-F238E27FC236}">
                <a16:creationId xmlns:a16="http://schemas.microsoft.com/office/drawing/2014/main" id="{041678EF-E1D2-4AC9-F746-5CCBB5015E78}"/>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70F55816-8074-B1BA-8DDE-0F2C5E7B7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498958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C3B059-5CDF-94FE-800F-D2F3F6EA5A9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6CE6A1A4-119C-7F9A-7FDA-A60CFF8C3F74}"/>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DE0562A7-30A9-6C68-8D4B-31E7C9A33B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659005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0F7A3E-70B3-2AB3-02CE-2E2BB2ECF77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814E846B-E3FB-AAB1-52D0-9D4F7308C698}"/>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4F5D6956-E424-83BD-41B1-C750AD5F03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6264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9C02D4-3896-A9C6-DDAC-D2AA25ABBB29}"/>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AC9AF878-698C-CD3A-3711-FE082920EEDA}"/>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28B61C5D-C8D5-6AFC-6F1E-513BEEE95D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241361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2C013E-2F56-9D60-B290-044F8B57961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The school encourages a love of learning in me.</a:t>
            </a:r>
          </a:p>
          <a:p>
            <a:pPr algn="ctr"/>
            <a:r>
              <a:rPr lang="en-CA" b="1">
                <a:latin typeface="Times New Roman" panose="02020603050405020304" pitchFamily="18" charset="0"/>
              </a:rPr>
              <a:t>(C14 Agreement)</a:t>
            </a:r>
          </a:p>
        </p:txBody>
      </p:sp>
      <p:pic>
        <p:nvPicPr>
          <p:cNvPr id="3" name="Picture 2">
            <a:extLst>
              <a:ext uri="{FF2B5EF4-FFF2-40B4-BE49-F238E27FC236}">
                <a16:creationId xmlns:a16="http://schemas.microsoft.com/office/drawing/2014/main" id="{F7D32126-F0C6-2068-E40F-0ABAD5B85757}"/>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B1F55EA-DF7A-C7F5-B2FD-29FA592BA9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27629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4A099D-F2F3-9B3F-B76A-411D7DA88CF2}"/>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BC0D054C-21C4-D56C-A1CD-DB2463462878}"/>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F51CC323-ACCE-0741-D16E-E2F9A8DD2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85136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E9192E-A9E4-6F47-D5BD-E5ACA4C1650B}"/>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'I feel respected and valued at school' connect to other measures in the survey?</a:t>
            </a:r>
          </a:p>
        </p:txBody>
      </p:sp>
      <p:pic>
        <p:nvPicPr>
          <p:cNvPr id="4" name="Picture 3">
            <a:extLst>
              <a:ext uri="{FF2B5EF4-FFF2-40B4-BE49-F238E27FC236}">
                <a16:creationId xmlns:a16="http://schemas.microsoft.com/office/drawing/2014/main" id="{BD50739D-5641-0FFB-4182-008158BD20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8186CF5C-26AA-3A35-A404-29C3F67E2774}"/>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10 ranked correlations linked to 'I feel respected and valued at school' (under the condition that the corresponding p-value &lt; .01).</a:t>
            </a:r>
          </a:p>
        </p:txBody>
      </p:sp>
    </p:spTree>
    <p:extLst>
      <p:ext uri="{BB962C8B-B14F-4D97-AF65-F5344CB8AC3E}">
        <p14:creationId xmlns:p14="http://schemas.microsoft.com/office/powerpoint/2010/main" val="2729837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7A8CF7-36F3-4A4F-AEC6-8E416FC360F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EC58FCE0-F506-6DA1-E8FA-6BE7C9128020}"/>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sp>
        <p:nvSpPr>
          <p:cNvPr id="4" name="TextBox 3">
            <a:extLst>
              <a:ext uri="{FF2B5EF4-FFF2-40B4-BE49-F238E27FC236}">
                <a16:creationId xmlns:a16="http://schemas.microsoft.com/office/drawing/2014/main" id="{4DA9387E-35EB-778F-41CA-9FC8CB96F463}"/>
              </a:ext>
            </a:extLst>
          </p:cNvPr>
          <p:cNvSpPr txBox="1"/>
          <p:nvPr/>
        </p:nvSpPr>
        <p:spPr>
          <a:xfrm>
            <a:off x="1016000" y="51689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20 other measures ranked below these 10 in terms of their correlation with 'I feel respected and valued at school'.</a:t>
            </a:r>
          </a:p>
        </p:txBody>
      </p:sp>
      <p:pic>
        <p:nvPicPr>
          <p:cNvPr id="6" name="Picture 5">
            <a:extLst>
              <a:ext uri="{FF2B5EF4-FFF2-40B4-BE49-F238E27FC236}">
                <a16:creationId xmlns:a16="http://schemas.microsoft.com/office/drawing/2014/main" id="{834D0802-AF42-2326-CC36-93F49E7A5E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7172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6D5169-8C92-5449-BADC-05165BD75E4C}"/>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respected and valued at school' rank?</a:t>
            </a:r>
          </a:p>
        </p:txBody>
      </p:sp>
      <p:sp>
        <p:nvSpPr>
          <p:cNvPr id="3" name="TextBox 2">
            <a:extLst>
              <a:ext uri="{FF2B5EF4-FFF2-40B4-BE49-F238E27FC236}">
                <a16:creationId xmlns:a16="http://schemas.microsoft.com/office/drawing/2014/main" id="{2A260D05-2777-4CA2-2BF6-560BDA1B73B6}"/>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respected and valued at school' fits into the rankings for 10 other key measures in the survey. For each of the slides that follow, 'I feel respected and valued at school' rises to very near the top of 30 ranked measures. Tables shown here were selected if the 'I feel respected and valued at school' correlation coefficient was at or above 0.5.</a:t>
            </a:r>
          </a:p>
        </p:txBody>
      </p:sp>
      <p:pic>
        <p:nvPicPr>
          <p:cNvPr id="5" name="Picture 4">
            <a:extLst>
              <a:ext uri="{FF2B5EF4-FFF2-40B4-BE49-F238E27FC236}">
                <a16:creationId xmlns:a16="http://schemas.microsoft.com/office/drawing/2014/main" id="{98FF8152-39BD-21D0-4C7B-4D51D8341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21917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817074-9E25-6C00-7CDD-5FED48EF9AD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In general terms, how would you rate your satisfaction with the school?</a:t>
            </a:r>
          </a:p>
          <a:p>
            <a:pPr algn="ctr"/>
            <a:r>
              <a:rPr lang="en-CA" b="1">
                <a:latin typeface="Times New Roman" panose="02020603050405020304" pitchFamily="18" charset="0"/>
              </a:rPr>
              <a:t>(B )</a:t>
            </a:r>
          </a:p>
        </p:txBody>
      </p:sp>
      <p:pic>
        <p:nvPicPr>
          <p:cNvPr id="3" name="Picture 2">
            <a:extLst>
              <a:ext uri="{FF2B5EF4-FFF2-40B4-BE49-F238E27FC236}">
                <a16:creationId xmlns:a16="http://schemas.microsoft.com/office/drawing/2014/main" id="{3508ACB0-28D0-4F82-9128-A3E8054FA89C}"/>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14947CF2-4EB9-1E07-E79C-1974A4F39E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662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0187B8-6C76-D7AB-4316-EB6F484BEA0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9ABDD4E3-A560-7E25-14C2-06308C3FF9C5}"/>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DB65825-D680-D4EB-2DB0-BE1400E136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17774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D5D200-7704-A633-0548-4B264E7F105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B67AB11E-5330-EC99-2EDA-93714C78DD2F}"/>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1EDDE149-B998-24AB-9447-23CDB8E304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26314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A27324-EE9A-1C50-A61B-BA78D9A1DD5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2FFE512D-2467-E974-2D7D-311D53EEFE23}"/>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99F149E-AB81-0CE5-D9A5-79C67A541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836046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357DBB-9B82-FCA2-E2E6-3901567654B3}"/>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E1BC8AB6-25FD-2D26-D629-6F48D018B8E9}"/>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BBAEE8E-CBE5-BD36-800A-60331B93F6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801480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2022-12-19T21:56:45Z</dcterms:created>
  <dcterms:modified xsi:type="dcterms:W3CDTF">2022-12-19T21:56:49Z</dcterms:modified>
</cp:coreProperties>
</file>