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6EE7-4901-93B1-BB1F-1EB3C4ABAB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FBB50B6-5CA1-D85A-56C8-4CE3C60AF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0DF3059-9151-177C-D708-3300B473340D}"/>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AB053CF8-253E-A1E9-253F-3B9A324DDF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99D797A-07E2-E533-AF00-099DF9C6BD63}"/>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25403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C1FE0-7953-C174-96F8-1B9AFC61D5E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EF27F89-6ACA-9522-0D2D-E9B2DC7F44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751846-1304-C78B-8796-1C8327547726}"/>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8AFCD47B-5EEB-0492-4BE9-110176AF9F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292BA7F-5E31-1803-603B-A3B1CC78DDD4}"/>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112188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FC991-53B9-1CF0-6773-19D0163426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2FC45B1-17A0-9805-FB6F-9B60D496C5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65EC07-4512-7F4B-29DD-ED427C5FC880}"/>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B2617A88-2276-9007-17EB-83A05A999FC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87D0B1-40E3-2A2D-70D2-98BEFF158BE1}"/>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76643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7709-A785-4151-4DDB-E9DFE1E126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63E98A5-138E-4EA1-498B-E2C842C385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4A4313-7AA5-33C3-828A-644892C4F7F5}"/>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46D36A64-E213-6040-8B43-9E25598F2AD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20D75A0-76BF-ADFF-CCE7-3AC35421506E}"/>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36885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BF91F-06F2-A2CA-6715-EB5051F1A0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2B4F2AF-E3EF-6D0F-056F-E6BAD3314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3F3BC1-90A4-EC96-0F3C-44BBF580F048}"/>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B240E514-CD2C-A90E-33C7-4FEF660485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576B2FF-7BA5-A92A-9455-BAC652C9222C}"/>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362831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EF937-CE3F-8885-4823-840B8C0AD83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0DE76C8-84AA-A02F-2484-2F2A3B1608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CC89DD8-D574-B39A-D42B-730947B79C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FE0F615-3A7E-87EE-97E4-60FCC212FA7E}"/>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6" name="Footer Placeholder 5">
            <a:extLst>
              <a:ext uri="{FF2B5EF4-FFF2-40B4-BE49-F238E27FC236}">
                <a16:creationId xmlns:a16="http://schemas.microsoft.com/office/drawing/2014/main" id="{9A359A5F-3E5A-3301-9696-37AF810480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B2D6083-80EF-28FB-E961-0802B431BFB7}"/>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15072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3834-F81C-8E18-7A0C-2A39F3E6649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E86B0C4-7483-75DC-4F90-0CFEA9E80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4D593B-10AD-0F3F-DCCA-3207076ED9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923D1B4-0B09-096C-DA52-1A4E272E8E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27F86E-6F19-597F-9A7B-BC65388891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47C9EE7-011F-B636-5008-3D76344F607A}"/>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8" name="Footer Placeholder 7">
            <a:extLst>
              <a:ext uri="{FF2B5EF4-FFF2-40B4-BE49-F238E27FC236}">
                <a16:creationId xmlns:a16="http://schemas.microsoft.com/office/drawing/2014/main" id="{F8189552-AB2D-410F-B764-41E1FC86984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7AB22AF-ED33-C3BE-97FB-A92683A5F381}"/>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1114256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99E37-FFC5-7ABC-F66C-C77C3935671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4796410-380C-1F21-2D0B-5F9278DCF1BB}"/>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4" name="Footer Placeholder 3">
            <a:extLst>
              <a:ext uri="{FF2B5EF4-FFF2-40B4-BE49-F238E27FC236}">
                <a16:creationId xmlns:a16="http://schemas.microsoft.com/office/drawing/2014/main" id="{883DA4E4-A95A-7A12-8EB6-2568C088758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1CCC33D-4748-E552-F152-6B304F0115E6}"/>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184543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6C05F2-B6D4-AF94-BA86-1B4BAF3E097F}"/>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3" name="Footer Placeholder 2">
            <a:extLst>
              <a:ext uri="{FF2B5EF4-FFF2-40B4-BE49-F238E27FC236}">
                <a16:creationId xmlns:a16="http://schemas.microsoft.com/office/drawing/2014/main" id="{F4463410-A102-AAB7-393E-863114FA723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1E501E8-0B65-85CF-9F9C-2DBDB6FB74E2}"/>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37551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0031-005C-5ABF-D44B-F97F0213F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225918F-DFE3-7D23-D140-2D641C0CC2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8E8D7FE-D79C-1AA5-24EF-0153B132A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0D2D04-8B35-0CA4-55D3-7983E8B40865}"/>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6" name="Footer Placeholder 5">
            <a:extLst>
              <a:ext uri="{FF2B5EF4-FFF2-40B4-BE49-F238E27FC236}">
                <a16:creationId xmlns:a16="http://schemas.microsoft.com/office/drawing/2014/main" id="{D50032AB-866C-6554-388A-3DD8331D31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C59CBE4-2C8E-5297-2A1F-5C26C3DB0C0F}"/>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330586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1D84-FFD9-FBEF-880F-872D41BC52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24710B2-8AAD-7510-96AB-4757D3A14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B33DFB0-C7EA-93D4-92E8-DC44A2330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98E3DE-CC69-9890-6F40-97BFDF15D2EE}"/>
              </a:ext>
            </a:extLst>
          </p:cNvPr>
          <p:cNvSpPr>
            <a:spLocks noGrp="1"/>
          </p:cNvSpPr>
          <p:nvPr>
            <p:ph type="dt" sz="half" idx="10"/>
          </p:nvPr>
        </p:nvSpPr>
        <p:spPr/>
        <p:txBody>
          <a:bodyPr/>
          <a:lstStyle/>
          <a:p>
            <a:fld id="{4A3010FB-4247-496E-AFDE-3250B08D1B42}" type="datetimeFigureOut">
              <a:rPr lang="en-CA" smtClean="0"/>
              <a:t>2022-12-19</a:t>
            </a:fld>
            <a:endParaRPr lang="en-CA"/>
          </a:p>
        </p:txBody>
      </p:sp>
      <p:sp>
        <p:nvSpPr>
          <p:cNvPr id="6" name="Footer Placeholder 5">
            <a:extLst>
              <a:ext uri="{FF2B5EF4-FFF2-40B4-BE49-F238E27FC236}">
                <a16:creationId xmlns:a16="http://schemas.microsoft.com/office/drawing/2014/main" id="{B047E6C5-7167-40AB-DCDD-4C7FA69741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0D3D57D-0F59-AC83-3EF0-231541151CB1}"/>
              </a:ext>
            </a:extLst>
          </p:cNvPr>
          <p:cNvSpPr>
            <a:spLocks noGrp="1"/>
          </p:cNvSpPr>
          <p:nvPr>
            <p:ph type="sldNum" sz="quarter" idx="12"/>
          </p:nvPr>
        </p:nvSpPr>
        <p:spPr/>
        <p:txBody>
          <a:bodyPr/>
          <a:lstStyle/>
          <a:p>
            <a:fld id="{93D1E6A7-D967-4D16-9B7A-CC240B84F212}" type="slidenum">
              <a:rPr lang="en-CA" smtClean="0"/>
              <a:t>‹#›</a:t>
            </a:fld>
            <a:endParaRPr lang="en-CA"/>
          </a:p>
        </p:txBody>
      </p:sp>
    </p:spTree>
    <p:extLst>
      <p:ext uri="{BB962C8B-B14F-4D97-AF65-F5344CB8AC3E}">
        <p14:creationId xmlns:p14="http://schemas.microsoft.com/office/powerpoint/2010/main" val="352446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00639D-F1DF-314E-BC4B-32D3F5A58E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189E081-BB26-4159-6462-AF4C6B7E7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E6A3D96-7E92-6689-3C0F-D7B51B52D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010FB-4247-496E-AFDE-3250B08D1B42}" type="datetimeFigureOut">
              <a:rPr lang="en-CA" smtClean="0"/>
              <a:t>2022-12-19</a:t>
            </a:fld>
            <a:endParaRPr lang="en-CA"/>
          </a:p>
        </p:txBody>
      </p:sp>
      <p:sp>
        <p:nvSpPr>
          <p:cNvPr id="5" name="Footer Placeholder 4">
            <a:extLst>
              <a:ext uri="{FF2B5EF4-FFF2-40B4-BE49-F238E27FC236}">
                <a16:creationId xmlns:a16="http://schemas.microsoft.com/office/drawing/2014/main" id="{7869087C-4482-96E7-21FC-44133765D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EFF4A2D-82B4-7EE3-8401-E906CFBD8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1E6A7-D967-4D16-9B7A-CC240B84F212}" type="slidenum">
              <a:rPr lang="en-CA" smtClean="0"/>
              <a:t>‹#›</a:t>
            </a:fld>
            <a:endParaRPr lang="en-CA"/>
          </a:p>
        </p:txBody>
      </p:sp>
    </p:spTree>
    <p:extLst>
      <p:ext uri="{BB962C8B-B14F-4D97-AF65-F5344CB8AC3E}">
        <p14:creationId xmlns:p14="http://schemas.microsoft.com/office/powerpoint/2010/main" val="215685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DCCAD1-F262-3680-3247-14B1CCA322A5}"/>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I feel that I make a meaningful positive contribution to the experience of others within the school community.</a:t>
            </a:r>
          </a:p>
        </p:txBody>
      </p:sp>
      <p:pic>
        <p:nvPicPr>
          <p:cNvPr id="4" name="Picture 3">
            <a:extLst>
              <a:ext uri="{FF2B5EF4-FFF2-40B4-BE49-F238E27FC236}">
                <a16:creationId xmlns:a16="http://schemas.microsoft.com/office/drawing/2014/main" id="{7E5D40F5-9D3F-CF23-470F-8BF575665C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261825C2-E69A-52E7-C373-55332780CFF4}"/>
              </a:ext>
            </a:extLst>
          </p:cNvPr>
          <p:cNvSpPr txBox="1"/>
          <p:nvPr/>
        </p:nvSpPr>
        <p:spPr>
          <a:xfrm>
            <a:off x="1016000" y="33782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901433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63086-E00E-EA33-74B1-32DFE162BA4B}"/>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02DC1A0F-8187-8425-AE34-61C831AE92FC}"/>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C07E183-647A-B8A9-761D-DBE4834DAB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9191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145FFF-A9E6-8EBB-D144-8C26F23D0077}"/>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55622334-BF73-E832-5CEE-89120406BD3D}"/>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7FB74049-7B1F-2297-E147-ADE48F8DE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0870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584C4-A473-E03D-0002-BD09F499CBCE}"/>
              </a:ext>
            </a:extLst>
          </p:cNvPr>
          <p:cNvSpPr txBox="1"/>
          <p:nvPr/>
        </p:nvSpPr>
        <p:spPr>
          <a:xfrm>
            <a:off x="1651000" y="635000"/>
            <a:ext cx="8890000" cy="1938992"/>
          </a:xfrm>
          <a:prstGeom prst="rect">
            <a:avLst/>
          </a:prstGeom>
          <a:noFill/>
        </p:spPr>
        <p:txBody>
          <a:bodyPr vert="horz" wrap="square" rtlCol="0">
            <a:spAutoFit/>
          </a:bodyPr>
          <a:lstStyle/>
          <a:p>
            <a:pPr algn="ctr"/>
            <a:r>
              <a:rPr lang="en-CA" sz="3000" b="1">
                <a:latin typeface="Times New Roman" panose="02020603050405020304" pitchFamily="18" charset="0"/>
              </a:rPr>
              <a:t>How does 'I feel that I make a meaningful positive contribution to the experience of others within the school community' connect to other measures in the survey?</a:t>
            </a:r>
          </a:p>
        </p:txBody>
      </p:sp>
      <p:pic>
        <p:nvPicPr>
          <p:cNvPr id="4" name="Picture 3">
            <a:extLst>
              <a:ext uri="{FF2B5EF4-FFF2-40B4-BE49-F238E27FC236}">
                <a16:creationId xmlns:a16="http://schemas.microsoft.com/office/drawing/2014/main" id="{E0197C35-6F90-45BB-EFE9-89A503CD0F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8208459E-0C19-D849-6554-E40FDB1CEA0C}"/>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6 ranked correlations linked to 'I feel that I make a meaningful positive contribution to the experience of others within the school community' (under the condition that the corresponding p-value &lt; .01).</a:t>
            </a:r>
          </a:p>
        </p:txBody>
      </p:sp>
    </p:spTree>
    <p:extLst>
      <p:ext uri="{BB962C8B-B14F-4D97-AF65-F5344CB8AC3E}">
        <p14:creationId xmlns:p14="http://schemas.microsoft.com/office/powerpoint/2010/main" val="197639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29654D-591E-BA55-C2F7-E7EBC0DF16A9}"/>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6D0B5385-BB40-E974-CB03-92918F943BA9}"/>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sp>
        <p:nvSpPr>
          <p:cNvPr id="4" name="TextBox 3">
            <a:extLst>
              <a:ext uri="{FF2B5EF4-FFF2-40B4-BE49-F238E27FC236}">
                <a16:creationId xmlns:a16="http://schemas.microsoft.com/office/drawing/2014/main" id="{A15593E2-5E44-8A1E-CAC7-91DB2A548E29}"/>
              </a:ext>
            </a:extLst>
          </p:cNvPr>
          <p:cNvSpPr txBox="1"/>
          <p:nvPr/>
        </p:nvSpPr>
        <p:spPr>
          <a:xfrm>
            <a:off x="1016000" y="47752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24 other measures ranked below these 6 in terms of their correlation with 'I feel that I make a meaningful positive contribution to the experience of others within the school community'.</a:t>
            </a:r>
          </a:p>
        </p:txBody>
      </p:sp>
      <p:pic>
        <p:nvPicPr>
          <p:cNvPr id="6" name="Picture 5">
            <a:extLst>
              <a:ext uri="{FF2B5EF4-FFF2-40B4-BE49-F238E27FC236}">
                <a16:creationId xmlns:a16="http://schemas.microsoft.com/office/drawing/2014/main" id="{E2FB11C5-4599-FA2D-572C-5A3D32636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373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59723A-41EB-C324-094E-C3DA8DC9A9EB}"/>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Where does 'I feel that I make a meaningful positive contribution to the experience of others within the school community' rank?</a:t>
            </a:r>
          </a:p>
        </p:txBody>
      </p:sp>
      <p:sp>
        <p:nvSpPr>
          <p:cNvPr id="3" name="TextBox 2">
            <a:extLst>
              <a:ext uri="{FF2B5EF4-FFF2-40B4-BE49-F238E27FC236}">
                <a16:creationId xmlns:a16="http://schemas.microsoft.com/office/drawing/2014/main" id="{5CE36400-15D1-03F6-32A4-BB3213D5A124}"/>
              </a:ext>
            </a:extLst>
          </p:cNvPr>
          <p:cNvSpPr txBox="1"/>
          <p:nvPr/>
        </p:nvSpPr>
        <p:spPr>
          <a:xfrm>
            <a:off x="1016000" y="1905506"/>
            <a:ext cx="10160000" cy="3046988"/>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that I make a meaningful positive contribution to the experience of others within the school community' fits into the rankings for 6 other key measures in the survey. For each of the slides that follow, 'I feel that I make a meaningful positive contribution to the experience of others within the school community' rises to very near the top of 30 ranked measures. Tables shown here were selected if the 'I feel that I make a meaningful positive contribution to the experience of others within the school community' correlation coefficient was at or above 0.5.</a:t>
            </a:r>
          </a:p>
        </p:txBody>
      </p:sp>
      <p:pic>
        <p:nvPicPr>
          <p:cNvPr id="5" name="Picture 4">
            <a:extLst>
              <a:ext uri="{FF2B5EF4-FFF2-40B4-BE49-F238E27FC236}">
                <a16:creationId xmlns:a16="http://schemas.microsoft.com/office/drawing/2014/main" id="{2C49FE90-37C2-7350-D4DC-5E51CE7BA2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9571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8DD646-9FD4-F0E4-BC6D-C7F46D880C6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018FFD70-0FAD-6999-4677-FE651092AEC7}"/>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1F05684-7EE1-40B8-EFC7-CD8988005A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8730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D53EBD-2CB6-83A6-C37A-A11EC850DD1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7FF6AD1E-1D54-AF4E-7CBC-A87078F1F011}"/>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13A2FED-B6A1-F7AE-42FD-15A933B82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4251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3ED519-723A-84F7-9184-395C3328FFA3}"/>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2FD11FEE-EECC-1BBA-515C-F2BA974D9AF9}"/>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1ABC864-49ED-327C-F1E1-A1AB73390A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3253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94C988-2450-95D8-6FE0-86C68E42B8D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FE08D511-B5F4-4189-A7FF-C4FC60D0F968}"/>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01C7264-0438-1D0E-5AF2-33C71A7291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76953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D2E96C-6C42-C998-5E03-870AC23FEF5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5EBC001C-4BBA-5FC0-3FCA-D05DE302F80C}"/>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FE388A8-6C78-9F62-A28C-106A7AD7CD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234814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2022-12-19T21:57:30Z</dcterms:created>
  <dcterms:modified xsi:type="dcterms:W3CDTF">2022-12-19T21:57:33Z</dcterms:modified>
</cp:coreProperties>
</file>