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6EE7-4901-93B1-BB1F-1EB3C4ABAB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FBB50B6-5CA1-D85A-56C8-4CE3C60AF9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0DF3059-9151-177C-D708-3300B473340D}"/>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5" name="Footer Placeholder 4">
            <a:extLst>
              <a:ext uri="{FF2B5EF4-FFF2-40B4-BE49-F238E27FC236}">
                <a16:creationId xmlns:a16="http://schemas.microsoft.com/office/drawing/2014/main" id="{AB053CF8-253E-A1E9-253F-3B9A324DDFC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99D797A-07E2-E533-AF00-099DF9C6BD63}"/>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254033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C1FE0-7953-C174-96F8-1B9AFC61D5E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EF27F89-6ACA-9522-0D2D-E9B2DC7F44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7751846-1304-C78B-8796-1C8327547726}"/>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5" name="Footer Placeholder 4">
            <a:extLst>
              <a:ext uri="{FF2B5EF4-FFF2-40B4-BE49-F238E27FC236}">
                <a16:creationId xmlns:a16="http://schemas.microsoft.com/office/drawing/2014/main" id="{8AFCD47B-5EEB-0492-4BE9-110176AF9FF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292BA7F-5E31-1803-603B-A3B1CC78DDD4}"/>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1121886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BFC991-53B9-1CF0-6773-19D0163426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2FC45B1-17A0-9805-FB6F-9B60D496C5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365EC07-4512-7F4B-29DD-ED427C5FC880}"/>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5" name="Footer Placeholder 4">
            <a:extLst>
              <a:ext uri="{FF2B5EF4-FFF2-40B4-BE49-F238E27FC236}">
                <a16:creationId xmlns:a16="http://schemas.microsoft.com/office/drawing/2014/main" id="{B2617A88-2276-9007-17EB-83A05A999FC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687D0B1-40E3-2A2D-70D2-98BEFF158BE1}"/>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76643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37709-A785-4151-4DDB-E9DFE1E126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63E98A5-138E-4EA1-498B-E2C842C385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A4A4313-7AA5-33C3-828A-644892C4F7F5}"/>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5" name="Footer Placeholder 4">
            <a:extLst>
              <a:ext uri="{FF2B5EF4-FFF2-40B4-BE49-F238E27FC236}">
                <a16:creationId xmlns:a16="http://schemas.microsoft.com/office/drawing/2014/main" id="{46D36A64-E213-6040-8B43-9E25598F2AD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20D75A0-76BF-ADFF-CCE7-3AC35421506E}"/>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36885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BF91F-06F2-A2CA-6715-EB5051F1A0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2B4F2AF-E3EF-6D0F-056F-E6BAD33147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3F3BC1-90A4-EC96-0F3C-44BBF580F048}"/>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5" name="Footer Placeholder 4">
            <a:extLst>
              <a:ext uri="{FF2B5EF4-FFF2-40B4-BE49-F238E27FC236}">
                <a16:creationId xmlns:a16="http://schemas.microsoft.com/office/drawing/2014/main" id="{B240E514-CD2C-A90E-33C7-4FEF660485E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576B2FF-7BA5-A92A-9455-BAC652C9222C}"/>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362831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EF937-CE3F-8885-4823-840B8C0AD83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0DE76C8-84AA-A02F-2484-2F2A3B1608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CC89DD8-D574-B39A-D42B-730947B79C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FE0F615-3A7E-87EE-97E4-60FCC212FA7E}"/>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6" name="Footer Placeholder 5">
            <a:extLst>
              <a:ext uri="{FF2B5EF4-FFF2-40B4-BE49-F238E27FC236}">
                <a16:creationId xmlns:a16="http://schemas.microsoft.com/office/drawing/2014/main" id="{9A359A5F-3E5A-3301-9696-37AF8104808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B2D6083-80EF-28FB-E961-0802B431BFB7}"/>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15072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63834-F81C-8E18-7A0C-2A39F3E6649F}"/>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E86B0C4-7483-75DC-4F90-0CFEA9E805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4D593B-10AD-0F3F-DCCA-3207076ED9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3923D1B4-0B09-096C-DA52-1A4E272E8E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27F86E-6F19-597F-9A7B-BC65388891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47C9EE7-011F-B636-5008-3D76344F607A}"/>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8" name="Footer Placeholder 7">
            <a:extLst>
              <a:ext uri="{FF2B5EF4-FFF2-40B4-BE49-F238E27FC236}">
                <a16:creationId xmlns:a16="http://schemas.microsoft.com/office/drawing/2014/main" id="{F8189552-AB2D-410F-B764-41E1FC86984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C7AB22AF-ED33-C3BE-97FB-A92683A5F381}"/>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1114256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99E37-FFC5-7ABC-F66C-C77C3935671C}"/>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4796410-380C-1F21-2D0B-5F9278DCF1BB}"/>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4" name="Footer Placeholder 3">
            <a:extLst>
              <a:ext uri="{FF2B5EF4-FFF2-40B4-BE49-F238E27FC236}">
                <a16:creationId xmlns:a16="http://schemas.microsoft.com/office/drawing/2014/main" id="{883DA4E4-A95A-7A12-8EB6-2568C088758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1CCC33D-4748-E552-F152-6B304F0115E6}"/>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184543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6C05F2-B6D4-AF94-BA86-1B4BAF3E097F}"/>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3" name="Footer Placeholder 2">
            <a:extLst>
              <a:ext uri="{FF2B5EF4-FFF2-40B4-BE49-F238E27FC236}">
                <a16:creationId xmlns:a16="http://schemas.microsoft.com/office/drawing/2014/main" id="{F4463410-A102-AAB7-393E-863114FA723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1E501E8-0B65-85CF-9F9C-2DBDB6FB74E2}"/>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375515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C0031-005C-5ABF-D44B-F97F0213F7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225918F-DFE3-7D23-D140-2D641C0CC2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8E8D7FE-D79C-1AA5-24EF-0153B132A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0D2D04-8B35-0CA4-55D3-7983E8B40865}"/>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6" name="Footer Placeholder 5">
            <a:extLst>
              <a:ext uri="{FF2B5EF4-FFF2-40B4-BE49-F238E27FC236}">
                <a16:creationId xmlns:a16="http://schemas.microsoft.com/office/drawing/2014/main" id="{D50032AB-866C-6554-388A-3DD8331D31C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C59CBE4-2C8E-5297-2A1F-5C26C3DB0C0F}"/>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3305868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21D84-FFD9-FBEF-880F-872D41BC52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24710B2-8AAD-7510-96AB-4757D3A140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B33DFB0-C7EA-93D4-92E8-DC44A2330A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98E3DE-CC69-9890-6F40-97BFDF15D2EE}"/>
              </a:ext>
            </a:extLst>
          </p:cNvPr>
          <p:cNvSpPr>
            <a:spLocks noGrp="1"/>
          </p:cNvSpPr>
          <p:nvPr>
            <p:ph type="dt" sz="half" idx="10"/>
          </p:nvPr>
        </p:nvSpPr>
        <p:spPr/>
        <p:txBody>
          <a:bodyPr/>
          <a:lstStyle/>
          <a:p>
            <a:fld id="{4A3010FB-4247-496E-AFDE-3250B08D1B42}" type="datetimeFigureOut">
              <a:rPr lang="en-CA" smtClean="0"/>
              <a:t>2022-12-19</a:t>
            </a:fld>
            <a:endParaRPr lang="en-CA"/>
          </a:p>
        </p:txBody>
      </p:sp>
      <p:sp>
        <p:nvSpPr>
          <p:cNvPr id="6" name="Footer Placeholder 5">
            <a:extLst>
              <a:ext uri="{FF2B5EF4-FFF2-40B4-BE49-F238E27FC236}">
                <a16:creationId xmlns:a16="http://schemas.microsoft.com/office/drawing/2014/main" id="{B047E6C5-7167-40AB-DCDD-4C7FA69741A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0D3D57D-0F59-AC83-3EF0-231541151CB1}"/>
              </a:ext>
            </a:extLst>
          </p:cNvPr>
          <p:cNvSpPr>
            <a:spLocks noGrp="1"/>
          </p:cNvSpPr>
          <p:nvPr>
            <p:ph type="sldNum" sz="quarter" idx="12"/>
          </p:nvPr>
        </p:nvSpPr>
        <p:spPr/>
        <p:txBody>
          <a:bodyPr/>
          <a:lstStyle/>
          <a:p>
            <a:fld id="{93D1E6A7-D967-4D16-9B7A-CC240B84F212}" type="slidenum">
              <a:rPr lang="en-CA" smtClean="0"/>
              <a:t>‹#›</a:t>
            </a:fld>
            <a:endParaRPr lang="en-CA"/>
          </a:p>
        </p:txBody>
      </p:sp>
    </p:spTree>
    <p:extLst>
      <p:ext uri="{BB962C8B-B14F-4D97-AF65-F5344CB8AC3E}">
        <p14:creationId xmlns:p14="http://schemas.microsoft.com/office/powerpoint/2010/main" val="3524464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00639D-F1DF-314E-BC4B-32D3F5A58E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189E081-BB26-4159-6462-AF4C6B7E7E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E6A3D96-7E92-6689-3C0F-D7B51B52D1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010FB-4247-496E-AFDE-3250B08D1B42}" type="datetimeFigureOut">
              <a:rPr lang="en-CA" smtClean="0"/>
              <a:t>2022-12-19</a:t>
            </a:fld>
            <a:endParaRPr lang="en-CA"/>
          </a:p>
        </p:txBody>
      </p:sp>
      <p:sp>
        <p:nvSpPr>
          <p:cNvPr id="5" name="Footer Placeholder 4">
            <a:extLst>
              <a:ext uri="{FF2B5EF4-FFF2-40B4-BE49-F238E27FC236}">
                <a16:creationId xmlns:a16="http://schemas.microsoft.com/office/drawing/2014/main" id="{7869087C-4482-96E7-21FC-44133765D4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BEFF4A2D-82B4-7EE3-8401-E906CFBD82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1E6A7-D967-4D16-9B7A-CC240B84F212}" type="slidenum">
              <a:rPr lang="en-CA" smtClean="0"/>
              <a:t>‹#›</a:t>
            </a:fld>
            <a:endParaRPr lang="en-CA"/>
          </a:p>
        </p:txBody>
      </p:sp>
    </p:spTree>
    <p:extLst>
      <p:ext uri="{BB962C8B-B14F-4D97-AF65-F5344CB8AC3E}">
        <p14:creationId xmlns:p14="http://schemas.microsoft.com/office/powerpoint/2010/main" val="2156852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DCCAD1-F262-3680-3247-14B1CCA322A5}"/>
              </a:ext>
            </a:extLst>
          </p:cNvPr>
          <p:cNvSpPr txBox="1"/>
          <p:nvPr/>
        </p:nvSpPr>
        <p:spPr>
          <a:xfrm>
            <a:off x="1651000" y="635000"/>
            <a:ext cx="8890000" cy="1477328"/>
          </a:xfrm>
          <a:prstGeom prst="rect">
            <a:avLst/>
          </a:prstGeom>
          <a:noFill/>
        </p:spPr>
        <p:txBody>
          <a:bodyPr vert="horz" wrap="square" rtlCol="0">
            <a:spAutoFit/>
          </a:bodyPr>
          <a:lstStyle/>
          <a:p>
            <a:pPr algn="ctr"/>
            <a:r>
              <a:rPr lang="en-CA" sz="3000" b="1">
                <a:latin typeface="Times New Roman" panose="02020603050405020304" pitchFamily="18" charset="0"/>
              </a:rPr>
              <a:t>I feel that I make a meaningful positive contribution to the experience of others within the school community.</a:t>
            </a:r>
          </a:p>
        </p:txBody>
      </p:sp>
      <p:pic>
        <p:nvPicPr>
          <p:cNvPr id="4" name="Picture 3">
            <a:extLst>
              <a:ext uri="{FF2B5EF4-FFF2-40B4-BE49-F238E27FC236}">
                <a16:creationId xmlns:a16="http://schemas.microsoft.com/office/drawing/2014/main" id="{7E5D40F5-9D3F-CF23-470F-8BF575665C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261825C2-E69A-52E7-C373-55332780CFF4}"/>
              </a:ext>
            </a:extLst>
          </p:cNvPr>
          <p:cNvSpPr txBox="1"/>
          <p:nvPr/>
        </p:nvSpPr>
        <p:spPr>
          <a:xfrm>
            <a:off x="1016000" y="33782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3901433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C63086-E00E-EA33-74B1-32DFE162BA4B}"/>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My school experience has helped me learn to engage constructively with people holding different perspectives from my own.</a:t>
            </a:r>
          </a:p>
          <a:p>
            <a:pPr algn="ctr"/>
            <a:r>
              <a:rPr lang="en-CA" b="1">
                <a:latin typeface="Times New Roman" panose="02020603050405020304" pitchFamily="18" charset="0"/>
              </a:rPr>
              <a:t>(C13 Agreement)</a:t>
            </a:r>
          </a:p>
        </p:txBody>
      </p:sp>
      <p:pic>
        <p:nvPicPr>
          <p:cNvPr id="3" name="Picture 2">
            <a:extLst>
              <a:ext uri="{FF2B5EF4-FFF2-40B4-BE49-F238E27FC236}">
                <a16:creationId xmlns:a16="http://schemas.microsoft.com/office/drawing/2014/main" id="{02DC1A0F-8187-8425-AE34-61C831AE92FC}"/>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3C07E183-647A-B8A9-761D-DBE4834DAB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291911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145FFF-A9E6-8EBB-D144-8C26F23D0077}"/>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55622334-BF73-E832-5CEE-89120406BD3D}"/>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7FB74049-7B1F-2297-E147-ADE48F8DE6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408709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56584C4-A473-E03D-0002-BD09F499CBCE}"/>
              </a:ext>
            </a:extLst>
          </p:cNvPr>
          <p:cNvSpPr txBox="1"/>
          <p:nvPr/>
        </p:nvSpPr>
        <p:spPr>
          <a:xfrm>
            <a:off x="1651000" y="635000"/>
            <a:ext cx="8890000" cy="1938992"/>
          </a:xfrm>
          <a:prstGeom prst="rect">
            <a:avLst/>
          </a:prstGeom>
          <a:noFill/>
        </p:spPr>
        <p:txBody>
          <a:bodyPr vert="horz" wrap="square" rtlCol="0">
            <a:spAutoFit/>
          </a:bodyPr>
          <a:lstStyle/>
          <a:p>
            <a:pPr algn="ctr"/>
            <a:r>
              <a:rPr lang="en-CA" sz="3000" b="1">
                <a:latin typeface="Times New Roman" panose="02020603050405020304" pitchFamily="18" charset="0"/>
              </a:rPr>
              <a:t>How does 'I feel that I make a meaningful positive contribution to the experience of others within the school community' connect to other measures in the survey?</a:t>
            </a:r>
          </a:p>
        </p:txBody>
      </p:sp>
      <p:pic>
        <p:nvPicPr>
          <p:cNvPr id="4" name="Picture 3">
            <a:extLst>
              <a:ext uri="{FF2B5EF4-FFF2-40B4-BE49-F238E27FC236}">
                <a16:creationId xmlns:a16="http://schemas.microsoft.com/office/drawing/2014/main" id="{E0197C35-6F90-45BB-EFE9-89A503CD0F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8208459E-0C19-D849-6554-E40FDB1CEA0C}"/>
              </a:ext>
            </a:extLst>
          </p:cNvPr>
          <p:cNvSpPr txBox="1"/>
          <p:nvPr/>
        </p:nvSpPr>
        <p:spPr>
          <a:xfrm>
            <a:off x="1016000" y="2828836"/>
            <a:ext cx="10160000" cy="1200329"/>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6 ranked correlations linked to 'I feel that I make a meaningful positive contribution to the experience of others within the school community' (under the condition that the corresponding p-value &lt; .01).</a:t>
            </a:r>
          </a:p>
        </p:txBody>
      </p:sp>
    </p:spTree>
    <p:extLst>
      <p:ext uri="{BB962C8B-B14F-4D97-AF65-F5344CB8AC3E}">
        <p14:creationId xmlns:p14="http://schemas.microsoft.com/office/powerpoint/2010/main" val="197639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29654D-591E-BA55-C2F7-E7EBC0DF16A9}"/>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I feel that I make a meaningful positive contribution to the experience of others within the school community.</a:t>
            </a:r>
          </a:p>
          <a:p>
            <a:pPr algn="ctr"/>
            <a:r>
              <a:rPr lang="en-CA" b="1">
                <a:latin typeface="Times New Roman" panose="02020603050405020304" pitchFamily="18" charset="0"/>
              </a:rPr>
              <a:t>(C9 Agreement)</a:t>
            </a:r>
          </a:p>
        </p:txBody>
      </p:sp>
      <p:pic>
        <p:nvPicPr>
          <p:cNvPr id="3" name="Picture 2">
            <a:extLst>
              <a:ext uri="{FF2B5EF4-FFF2-40B4-BE49-F238E27FC236}">
                <a16:creationId xmlns:a16="http://schemas.microsoft.com/office/drawing/2014/main" id="{6D0B5385-BB40-E974-CB03-92918F943BA9}"/>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sp>
        <p:nvSpPr>
          <p:cNvPr id="4" name="TextBox 3">
            <a:extLst>
              <a:ext uri="{FF2B5EF4-FFF2-40B4-BE49-F238E27FC236}">
                <a16:creationId xmlns:a16="http://schemas.microsoft.com/office/drawing/2014/main" id="{A15593E2-5E44-8A1E-CAC7-91DB2A548E29}"/>
              </a:ext>
            </a:extLst>
          </p:cNvPr>
          <p:cNvSpPr txBox="1"/>
          <p:nvPr/>
        </p:nvSpPr>
        <p:spPr>
          <a:xfrm>
            <a:off x="1016000" y="47752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24 other measures ranked below these 6 in terms of their correlation with 'I feel that I make a meaningful positive contribution to the experience of others within the school community'.</a:t>
            </a:r>
          </a:p>
        </p:txBody>
      </p:sp>
      <p:pic>
        <p:nvPicPr>
          <p:cNvPr id="6" name="Picture 5">
            <a:extLst>
              <a:ext uri="{FF2B5EF4-FFF2-40B4-BE49-F238E27FC236}">
                <a16:creationId xmlns:a16="http://schemas.microsoft.com/office/drawing/2014/main" id="{E2FB11C5-4599-FA2D-572C-5A3D326367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83730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59723A-41EB-C324-094E-C3DA8DC9A9EB}"/>
              </a:ext>
            </a:extLst>
          </p:cNvPr>
          <p:cNvSpPr txBox="1"/>
          <p:nvPr/>
        </p:nvSpPr>
        <p:spPr>
          <a:xfrm>
            <a:off x="1651000" y="635000"/>
            <a:ext cx="8890000" cy="1477328"/>
          </a:xfrm>
          <a:prstGeom prst="rect">
            <a:avLst/>
          </a:prstGeom>
          <a:noFill/>
        </p:spPr>
        <p:txBody>
          <a:bodyPr vert="horz" wrap="square" rtlCol="0">
            <a:spAutoFit/>
          </a:bodyPr>
          <a:lstStyle/>
          <a:p>
            <a:pPr algn="ctr"/>
            <a:r>
              <a:rPr lang="en-CA" sz="3000" b="1">
                <a:latin typeface="Times New Roman" panose="02020603050405020304" pitchFamily="18" charset="0"/>
              </a:rPr>
              <a:t>Where does 'I feel that I make a meaningful positive contribution to the experience of others within the school community' rank?</a:t>
            </a:r>
          </a:p>
        </p:txBody>
      </p:sp>
      <p:sp>
        <p:nvSpPr>
          <p:cNvPr id="3" name="TextBox 2">
            <a:extLst>
              <a:ext uri="{FF2B5EF4-FFF2-40B4-BE49-F238E27FC236}">
                <a16:creationId xmlns:a16="http://schemas.microsoft.com/office/drawing/2014/main" id="{5CE36400-15D1-03F6-32A4-BB3213D5A124}"/>
              </a:ext>
            </a:extLst>
          </p:cNvPr>
          <p:cNvSpPr txBox="1"/>
          <p:nvPr/>
        </p:nvSpPr>
        <p:spPr>
          <a:xfrm>
            <a:off x="1016000" y="1905506"/>
            <a:ext cx="10160000" cy="3046988"/>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'I feel that I make a meaningful positive contribution to the experience of others within the school community' fits into the rankings for 6 other key measures in the survey. For each of the slides that follow, 'I feel that I make a meaningful positive contribution to the experience of others within the school community' rises to very near the top of 30 ranked measures. Tables shown here were selected if the 'I feel that I make a meaningful positive contribution to the experience of others within the school community' correlation coefficient was at or above 0.5.</a:t>
            </a:r>
          </a:p>
        </p:txBody>
      </p:sp>
      <p:pic>
        <p:nvPicPr>
          <p:cNvPr id="5" name="Picture 4">
            <a:extLst>
              <a:ext uri="{FF2B5EF4-FFF2-40B4-BE49-F238E27FC236}">
                <a16:creationId xmlns:a16="http://schemas.microsoft.com/office/drawing/2014/main" id="{2C49FE90-37C2-7350-D4DC-5E51CE7BA2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695715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8DD646-9FD4-F0E4-BC6D-C7F46D880C68}"/>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a strong sense of belonging at the school.</a:t>
            </a:r>
          </a:p>
          <a:p>
            <a:pPr algn="ctr"/>
            <a:r>
              <a:rPr lang="en-CA" b="1">
                <a:latin typeface="Times New Roman" panose="02020603050405020304" pitchFamily="18" charset="0"/>
              </a:rPr>
              <a:t>(C3 Agreement)</a:t>
            </a:r>
          </a:p>
        </p:txBody>
      </p:sp>
      <p:pic>
        <p:nvPicPr>
          <p:cNvPr id="3" name="Picture 2">
            <a:extLst>
              <a:ext uri="{FF2B5EF4-FFF2-40B4-BE49-F238E27FC236}">
                <a16:creationId xmlns:a16="http://schemas.microsoft.com/office/drawing/2014/main" id="{018FFD70-0FAD-6999-4677-FE651092AEC7}"/>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A1F05684-7EE1-40B8-EFC7-CD8988005A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78730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D53EBD-2CB6-83A6-C37A-A11EC850DD1B}"/>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respected and valued at school.</a:t>
            </a:r>
          </a:p>
          <a:p>
            <a:pPr algn="ctr"/>
            <a:r>
              <a:rPr lang="en-CA" b="1">
                <a:latin typeface="Times New Roman" panose="02020603050405020304" pitchFamily="18" charset="0"/>
              </a:rPr>
              <a:t>(C7 Agreement)</a:t>
            </a:r>
          </a:p>
        </p:txBody>
      </p:sp>
      <p:pic>
        <p:nvPicPr>
          <p:cNvPr id="3" name="Picture 2">
            <a:extLst>
              <a:ext uri="{FF2B5EF4-FFF2-40B4-BE49-F238E27FC236}">
                <a16:creationId xmlns:a16="http://schemas.microsoft.com/office/drawing/2014/main" id="{7FF6AD1E-1D54-AF4E-7CBC-A87078F1F011}"/>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413A2FED-B6A1-F7AE-42FD-15A933B82F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74251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3ED519-723A-84F7-9184-395C3328FFA3}"/>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I feel that I gain meaningful positive value from being a member of the school community.</a:t>
            </a:r>
          </a:p>
          <a:p>
            <a:pPr algn="ctr"/>
            <a:r>
              <a:rPr lang="en-CA" b="1">
                <a:latin typeface="Times New Roman" panose="02020603050405020304" pitchFamily="18" charset="0"/>
              </a:rPr>
              <a:t>(C8 Agreement)</a:t>
            </a:r>
          </a:p>
        </p:txBody>
      </p:sp>
      <p:pic>
        <p:nvPicPr>
          <p:cNvPr id="3" name="Picture 2">
            <a:extLst>
              <a:ext uri="{FF2B5EF4-FFF2-40B4-BE49-F238E27FC236}">
                <a16:creationId xmlns:a16="http://schemas.microsoft.com/office/drawing/2014/main" id="{2FD11FEE-EECC-1BBA-515C-F2BA974D9AF9}"/>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C1ABC864-49ED-327C-F1E1-A1AB73390A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932532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94C988-2450-95D8-6FE0-86C68E42B8DC}"/>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treated as an individual with unique needs, interests, and talents.</a:t>
            </a:r>
          </a:p>
          <a:p>
            <a:pPr algn="ctr"/>
            <a:r>
              <a:rPr lang="en-CA" b="1">
                <a:latin typeface="Times New Roman" panose="02020603050405020304" pitchFamily="18" charset="0"/>
              </a:rPr>
              <a:t>(C10 Agreement)</a:t>
            </a:r>
          </a:p>
        </p:txBody>
      </p:sp>
      <p:pic>
        <p:nvPicPr>
          <p:cNvPr id="3" name="Picture 2">
            <a:extLst>
              <a:ext uri="{FF2B5EF4-FFF2-40B4-BE49-F238E27FC236}">
                <a16:creationId xmlns:a16="http://schemas.microsoft.com/office/drawing/2014/main" id="{FE08D511-B5F4-4189-A7FF-C4FC60D0F968}"/>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F01C7264-0438-1D0E-5AF2-33C71A7291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769535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D2E96C-6C42-C998-5E03-870AC23FEF59}"/>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well supported at school as I strive to meet my potential.</a:t>
            </a:r>
          </a:p>
          <a:p>
            <a:pPr algn="ctr"/>
            <a:r>
              <a:rPr lang="en-CA" b="1">
                <a:latin typeface="Times New Roman" panose="02020603050405020304" pitchFamily="18" charset="0"/>
              </a:rPr>
              <a:t>(C11 Agreement)</a:t>
            </a:r>
          </a:p>
        </p:txBody>
      </p:sp>
      <p:pic>
        <p:nvPicPr>
          <p:cNvPr id="3" name="Picture 2">
            <a:extLst>
              <a:ext uri="{FF2B5EF4-FFF2-40B4-BE49-F238E27FC236}">
                <a16:creationId xmlns:a16="http://schemas.microsoft.com/office/drawing/2014/main" id="{5EBC001C-4BBA-5FC0-3FCA-D05DE302F80C}"/>
              </a:ext>
            </a:extLst>
          </p:cNvPr>
          <p:cNvPicPr>
            <a:picLocks noChangeAspect="1"/>
          </p:cNvPicPr>
          <p:nvPr/>
        </p:nvPicPr>
        <p:blipFill>
          <a:blip r:embed="rId2"/>
          <a:stretch>
            <a:fillRect/>
          </a:stretch>
        </p:blipFill>
        <p:spPr>
          <a:xfrm>
            <a:off x="2433638" y="2319338"/>
            <a:ext cx="7324725" cy="22193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CFE388A8-6C78-9F62-A28C-106A7AD7CD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234814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445</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2022-12-19T21:57:30Z</dcterms:created>
  <dcterms:modified xsi:type="dcterms:W3CDTF">2022-12-19T21:57:33Z</dcterms:modified>
</cp:coreProperties>
</file>