
<file path=[Content_Types].xml><?xml version="1.0" encoding="utf-8"?>
<Types xmlns="http://schemas.openxmlformats.org/package/2006/content-types">
  <Default Extension="bmp" ContentType="image/bmp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2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FCEE9-6558-D867-D723-0002277DD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34DDA8-10E7-4F53-4489-D1B1DC9410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BA3F1-2C2D-B123-4584-67DF5AFFA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4436-C4B9-44A9-A35C-F50E971575D3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02A99-DCB3-A91C-3A52-429486430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11E14-02BE-F1B9-9140-18D75AEDB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BE48-31ED-4EDB-B055-93E2156EEC1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73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53479-F1FE-A4CB-0513-1CCBE5238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CFF1E7-1967-AC7C-ADCA-CC3EB23C0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34088-3070-8E9A-140B-0B9172F1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4436-C4B9-44A9-A35C-F50E971575D3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AC571-16D8-F06E-2801-F3C9A761F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D9656-DB9D-03E5-1556-09EDBDCAC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BE48-31ED-4EDB-B055-93E2156EEC1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8554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F2E484-B82A-2AD2-0EDD-09DD03FBF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2116DA-C968-DBC5-C071-CA3EBD6A0A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5120D3-127B-D683-6622-C9672A5D4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4436-C4B9-44A9-A35C-F50E971575D3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AA0C0-F52F-831C-1ACC-70395620A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49D9CC-F7AB-A452-B868-DD62D9D3A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BE48-31ED-4EDB-B055-93E2156EEC1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985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C5B3A-E6C1-8F50-9F8D-5DB006923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81ED0-1D11-0FC0-F0A3-D4EBD3128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3047FC-41AA-9A84-80EF-4383BEADB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4436-C4B9-44A9-A35C-F50E971575D3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D90477-2B02-D7B0-121B-ECBFE9174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65DA-A4FE-3A78-BA33-7C94CED4B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BE48-31ED-4EDB-B055-93E2156EEC1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930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FA850-F512-C517-C0F1-A744CD949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6866D1-866F-33D3-E4B4-BAAC3F469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A9496-966B-C5DF-20C4-820CBD7DE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4436-C4B9-44A9-A35C-F50E971575D3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95663-A168-AF28-70C4-1CA6597BF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B87B56-2C8D-0D09-A94A-A57B6F8BE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BE48-31ED-4EDB-B055-93E2156EEC1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4425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960A3-7ECD-17E5-C98C-991D54C2C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FD137-A6AD-E9D9-B55C-ED7052E67C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E4B319-EDEA-28FF-DAE1-4AE5193507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17AF5A-0C2A-10E4-F49B-A55594DDB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4436-C4B9-44A9-A35C-F50E971575D3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201594-DE36-8516-26D3-4527BAE1B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E5BF31-52A3-ECDA-8C4A-7748BBE1A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BE48-31ED-4EDB-B055-93E2156EEC1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104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8C8DB-3397-BDA4-07FF-004EE21EF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F18A4-39F8-094F-CED6-0191C6E43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D3CECD-8BDA-2D1F-F422-99990B402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561B13-379F-279B-C6CD-2DC8774569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D1FF1B-7938-6486-02A0-924AE28999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2154D6-A244-645F-C2B7-8F7172ADB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4436-C4B9-44A9-A35C-F50E971575D3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A41FB5-73AB-CFC5-3FB8-AF7248AB5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F51E90-3988-747C-CEBA-C7E0FF5AA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BE48-31ED-4EDB-B055-93E2156EEC1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0504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64E66-3BAE-D0D6-2AB1-5A57D858D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263A1F-7BB5-1501-61E9-D000F2982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4436-C4B9-44A9-A35C-F50E971575D3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7D7DFF-D41C-853F-82B5-FB1905A79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788548-387D-28A4-E9EB-3BFDCDFBD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BE48-31ED-4EDB-B055-93E2156EEC1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4659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13B935-7995-A6E0-A515-E08F0DACA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4436-C4B9-44A9-A35C-F50E971575D3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881BF3-18C2-49F7-3DC8-F17B76D8A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859EC9-96CA-75A1-9830-3C8BC2DB2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BE48-31ED-4EDB-B055-93E2156EEC1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5481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EA866-A441-4577-2D89-2548984CD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A4344-4183-5329-5D39-7776BA6A2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7B262E-61FF-CC1E-2EEC-F11FC62525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A14BF-3790-DB2E-97EB-7B098A053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4436-C4B9-44A9-A35C-F50E971575D3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17779D-DCA3-2F5F-C4FC-34177726B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8FA8E5-C35C-49C1-538A-E3DC6ADC7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BE48-31ED-4EDB-B055-93E2156EEC1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9924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EB7F2-EA8C-48DA-BF2D-233D74C5F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1B11D6-2678-528B-2655-0D00F5ACFB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6507FA-62B2-14CB-CA69-E25370ED4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C21B73-DD83-74B3-02B9-4C88055B0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4436-C4B9-44A9-A35C-F50E971575D3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5ACB17-F7CB-BAB7-B39D-5528C516E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DB0127-1380-E6C6-3CEC-054C55358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BE48-31ED-4EDB-B055-93E2156EEC1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6026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76869"/>
            </a:gs>
            <a:gs pos="100000">
              <a:srgbClr val="BBE0E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10D2A6-6BD5-2140-3B6F-3B23A5628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8CCDD6-DECF-6F5B-E94B-BC00929E8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CE3E6-DA0E-661A-C283-8B147E4A1A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74436-C4B9-44A9-A35C-F50E971575D3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F6D67-5925-C959-CBE2-270369488B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CAE1F8-1D85-68E1-168E-CFA07F3756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ABE48-31ED-4EDB-B055-93E2156EEC1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183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1F9E0EC-E205-83A0-A45C-3E9F4CB6FD8B}"/>
              </a:ext>
            </a:extLst>
          </p:cNvPr>
          <p:cNvSpPr txBox="1"/>
          <p:nvPr/>
        </p:nvSpPr>
        <p:spPr>
          <a:xfrm>
            <a:off x="1651000" y="635000"/>
            <a:ext cx="8890000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3000" b="1">
                <a:latin typeface="Times New Roman" panose="02020603050405020304" pitchFamily="18" charset="0"/>
              </a:rPr>
              <a:t>making choices that support my emotional well-being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E14C12-FEE2-40D1-889F-9B2E00C14C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E47C609-D2BE-DB6E-EDF2-421A0B5E458C}"/>
              </a:ext>
            </a:extLst>
          </p:cNvPr>
          <p:cNvSpPr txBox="1"/>
          <p:nvPr/>
        </p:nvSpPr>
        <p:spPr>
          <a:xfrm>
            <a:off x="1016000" y="2463800"/>
            <a:ext cx="10160000" cy="193899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2400">
                <a:latin typeface="Times New Roman" panose="02020603050405020304" pitchFamily="18" charset="0"/>
              </a:rPr>
              <a:t>31 measures in the Community and Belonging Survey of Students 2022 were compared to each other, generating 465 associations.</a:t>
            </a:r>
          </a:p>
          <a:p>
            <a:pPr algn="ctr"/>
            <a:endParaRPr lang="en-CA" sz="2400">
              <a:latin typeface="Times New Roman" panose="02020603050405020304" pitchFamily="18" charset="0"/>
            </a:endParaRPr>
          </a:p>
          <a:p>
            <a:pPr algn="ctr"/>
            <a:r>
              <a:rPr lang="en-CA" sz="2400">
                <a:latin typeface="Times New Roman" panose="02020603050405020304" pitchFamily="18" charset="0"/>
              </a:rPr>
              <a:t>Each of the 31 resulting tables displays ranked correlation coefficients for each measure against 30 other measures.</a:t>
            </a:r>
          </a:p>
        </p:txBody>
      </p:sp>
    </p:spTree>
    <p:extLst>
      <p:ext uri="{BB962C8B-B14F-4D97-AF65-F5344CB8AC3E}">
        <p14:creationId xmlns:p14="http://schemas.microsoft.com/office/powerpoint/2010/main" val="4160346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009C7FA-A825-5449-727B-888D5D3AFD20}"/>
              </a:ext>
            </a:extLst>
          </p:cNvPr>
          <p:cNvSpPr txBox="1"/>
          <p:nvPr/>
        </p:nvSpPr>
        <p:spPr>
          <a:xfrm>
            <a:off x="1651000" y="635000"/>
            <a:ext cx="8890000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3000" b="1">
                <a:latin typeface="Times New Roman" panose="02020603050405020304" pitchFamily="18" charset="0"/>
              </a:rPr>
              <a:t>How does 'making choices that support my emotional well-being' connect to other measures in the survey?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35D082-3E1D-0447-BA9F-F831C87820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493A834-E30B-B31F-585C-E58652F21395}"/>
              </a:ext>
            </a:extLst>
          </p:cNvPr>
          <p:cNvSpPr txBox="1"/>
          <p:nvPr/>
        </p:nvSpPr>
        <p:spPr>
          <a:xfrm>
            <a:off x="1016000" y="2828836"/>
            <a:ext cx="10160000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2400">
                <a:latin typeface="Times New Roman" panose="02020603050405020304" pitchFamily="18" charset="0"/>
              </a:rPr>
              <a:t>The next slide shows the top 3 ranked correlations linked to 'making choices that support my emotional well-being' (under the condition that the corresponding p-value &lt; .01).</a:t>
            </a:r>
          </a:p>
        </p:txBody>
      </p:sp>
    </p:spTree>
    <p:extLst>
      <p:ext uri="{BB962C8B-B14F-4D97-AF65-F5344CB8AC3E}">
        <p14:creationId xmlns:p14="http://schemas.microsoft.com/office/powerpoint/2010/main" val="3385955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6392CE0-7E9D-4ED1-76B7-FCABF59C64A4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making choices that support my emotional well-being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(D9 Preparedness)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D8954F8-6BB7-57C4-8C65-25E892DA3D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119438"/>
            <a:ext cx="7324725" cy="61912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218733-A104-E500-29ED-A521427C0623}"/>
              </a:ext>
            </a:extLst>
          </p:cNvPr>
          <p:cNvSpPr txBox="1"/>
          <p:nvPr/>
        </p:nvSpPr>
        <p:spPr>
          <a:xfrm>
            <a:off x="1016000" y="4368800"/>
            <a:ext cx="1016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27 other measures ranked below these 3 in terms of their correlation with 'making choices that support my emotional well-being'.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9AFDF1-E7DB-A0D6-85C3-96D3CDCA03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587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B2622E3-FDA2-2FA0-3710-A82C325DB02C}"/>
              </a:ext>
            </a:extLst>
          </p:cNvPr>
          <p:cNvSpPr txBox="1"/>
          <p:nvPr/>
        </p:nvSpPr>
        <p:spPr>
          <a:xfrm>
            <a:off x="1651000" y="635000"/>
            <a:ext cx="8890000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3000" b="1">
                <a:latin typeface="Times New Roman" panose="02020603050405020304" pitchFamily="18" charset="0"/>
              </a:rPr>
              <a:t>Where does 'making choices that support my emotional well-being' rank?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97063F-AE75-03CD-2446-B14C253C73C4}"/>
              </a:ext>
            </a:extLst>
          </p:cNvPr>
          <p:cNvSpPr txBox="1"/>
          <p:nvPr/>
        </p:nvSpPr>
        <p:spPr>
          <a:xfrm>
            <a:off x="1016000" y="2274838"/>
            <a:ext cx="10160000" cy="230832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2400">
                <a:latin typeface="Times New Roman" panose="02020603050405020304" pitchFamily="18" charset="0"/>
              </a:rPr>
              <a:t>The slides below display where 'making choices that support my emotional well-being' fits into the rankings for 3 other key measures in the survey. For each of the slides that follow, 'making choices that support my emotional well-being' rises to very near the top of 30 ranked measures. Tables shown here were selected if the 'making choices that support my emotional well-being' correlation coefficient was at or above 0.5.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B5D981-E2F6-F6FA-3DD1-40B92DA69C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632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5832D6-C2C8-3DEE-AB75-7419B7B06D60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conducting myself with confidence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(D5 Preparedness)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6DF6E0-0BE7-9A51-D41C-723BC424FC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819400"/>
            <a:ext cx="7324725" cy="12192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885933E-FE30-34E2-A31D-55C895BBF3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612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B06912-6994-A55A-AF35-59CC0431B7F2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handling stressful situations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(D7 Preparedness)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D1E292-F03A-F1FB-2D5B-BD1FEEDDB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319463"/>
            <a:ext cx="7324725" cy="21907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6C638DE-B8D7-04A1-3471-CCA60FF177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880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D339C1-E3B3-2BDA-8BFE-60F1497FC426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organizing time effectively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(D10 Preparedness)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939F7C-2364-5BF8-D096-F2D1C21021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319463"/>
            <a:ext cx="7324725" cy="21907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A14287E-F765-0543-B06B-6EA4C3CFCF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500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133EB0-2210-7ADD-6641-F20AB99152B2}"/>
              </a:ext>
            </a:extLst>
          </p:cNvPr>
          <p:cNvSpPr txBox="1"/>
          <p:nvPr/>
        </p:nvSpPr>
        <p:spPr>
          <a:xfrm>
            <a:off x="1651000" y="2540000"/>
            <a:ext cx="8890000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3000" b="1">
                <a:latin typeface="Times New Roman" panose="02020603050405020304" pitchFamily="18" charset="0"/>
              </a:rPr>
              <a:t>End of Presentation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6FC3F5-D532-D6B0-3764-7DEB3D4CADB8}"/>
              </a:ext>
            </a:extLst>
          </p:cNvPr>
          <p:cNvSpPr txBox="1"/>
          <p:nvPr/>
        </p:nvSpPr>
        <p:spPr>
          <a:xfrm>
            <a:off x="1905000" y="5080000"/>
            <a:ext cx="6350000" cy="92333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CA">
                <a:latin typeface="Times New Roman" panose="02020603050405020304" pitchFamily="18" charset="0"/>
              </a:rPr>
              <a:t>This file was prepared by Kevin Graham</a:t>
            </a:r>
          </a:p>
          <a:p>
            <a:r>
              <a:rPr lang="en-CA">
                <a:latin typeface="Times New Roman" panose="02020603050405020304" pitchFamily="18" charset="0"/>
              </a:rPr>
              <a:t>President, Lookout Management Inc.</a:t>
            </a:r>
          </a:p>
          <a:p>
            <a:r>
              <a:rPr lang="en-CA">
                <a:latin typeface="Times New Roman" panose="02020603050405020304" pitchFamily="18" charset="0"/>
              </a:rPr>
              <a:t>kevin@lookoutmanagement.com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DB351F-FB36-CED5-F2BA-BEE4064221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171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258</Words>
  <Application>Microsoft Office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Kevin Graham</cp:lastModifiedBy>
  <cp:revision>2</cp:revision>
  <dcterms:created xsi:type="dcterms:W3CDTF">2022-12-19T22:03:30Z</dcterms:created>
  <dcterms:modified xsi:type="dcterms:W3CDTF">2022-12-19T22:03:32Z</dcterms:modified>
</cp:coreProperties>
</file>