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48EA-0B9D-3E9D-6AFC-271183DD0E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9E3F6817-9F59-BDF9-7758-16C526BA4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0BD3304-99E6-5A9C-F04D-495C630236DA}"/>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3B9228DE-2D12-AD56-7587-4AF70CD6B37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C98BAF-2ED9-2A15-F518-BB8F28C69855}"/>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280888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B6E2-5E8F-A732-575C-58D66B568F4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BB8E0C6-992A-C491-7583-112F0FB9D8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99CD74F-7B21-A25B-B0EA-227CB7C2E3BF}"/>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03E49673-6D65-E4A6-9E04-C87EBC7261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B4E11F8-A2D5-8209-7EBE-3A48F5703BEB}"/>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155262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59476D-A58B-F7C4-28DD-B1B53C3FB5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1F3E7B4-15F1-B18D-D6FC-C331E55BA9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AA79CFB-6295-EC93-1A5C-0BD0EDF155AC}"/>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836708CE-0A29-E71A-CAAE-49946C78CD3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741B99-D6C0-2245-2BEF-C892FF5F64C3}"/>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241979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6CF14-F33C-4AD9-F56B-C813E116DEF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0D7DD81-AC35-D93B-B3EC-6207A0FA15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87671E3-0A28-F11F-7949-F0DF0111FD5A}"/>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A8C3B2B7-90E9-0D58-FD3D-B74A5C95C6E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3D2014-7182-499A-667C-4C6507021182}"/>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379388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7B54B-D044-32A5-19B2-2C840851F7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50D23EC-58E7-9A9B-77E9-658CE3F377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663EA-08BB-9CFB-8073-F33619D12F63}"/>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C5F82D1F-3DD3-BDBB-5268-42A3DD02C34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4567EEF-B6DA-CBC7-2452-86E3D4E2E2AD}"/>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74707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AFF05-DA6D-ED7C-69AC-B25E1E561FF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9A50FD0-FC70-50ED-2331-637FAAFAAD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7A20337-BFC6-F6B5-B64C-3346E5D4D3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287B5CB-E432-7891-7AF6-5AF738DA5D7A}"/>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6" name="Footer Placeholder 5">
            <a:extLst>
              <a:ext uri="{FF2B5EF4-FFF2-40B4-BE49-F238E27FC236}">
                <a16:creationId xmlns:a16="http://schemas.microsoft.com/office/drawing/2014/main" id="{AFC862F1-129F-FC21-2F0E-197A05ABCA4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C501AE0-3090-E55D-7DF0-02B896DDC5D1}"/>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231540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A4FEE-42E9-3313-FCFC-BD362C13D7B9}"/>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B9BD292-2CF1-0461-D195-A111E57A02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5CA29-6967-E8E2-603C-0A8F3272F0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EBC84AB-4C00-4857-27CC-B391A1306A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C5394F-EC56-F2C4-81ED-20AF7C128B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B13EA76-1FA7-1527-5F0F-C64A2378826F}"/>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8" name="Footer Placeholder 7">
            <a:extLst>
              <a:ext uri="{FF2B5EF4-FFF2-40B4-BE49-F238E27FC236}">
                <a16:creationId xmlns:a16="http://schemas.microsoft.com/office/drawing/2014/main" id="{15D1FA86-1882-6964-E507-71230D407E6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C289D5F-7B9F-2254-4860-6F71044A890E}"/>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368401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49007-14C8-4AE3-2806-597D8033824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E99778B-635D-8C5C-6CE3-8713B7C0F71F}"/>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4" name="Footer Placeholder 3">
            <a:extLst>
              <a:ext uri="{FF2B5EF4-FFF2-40B4-BE49-F238E27FC236}">
                <a16:creationId xmlns:a16="http://schemas.microsoft.com/office/drawing/2014/main" id="{8E47A0CD-4A02-D052-B5A0-5DA64217F65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2A8AF90-CFC6-4C8A-D32E-5E970D40FE62}"/>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396258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371660-2409-9079-8F56-8F8233D09567}"/>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3" name="Footer Placeholder 2">
            <a:extLst>
              <a:ext uri="{FF2B5EF4-FFF2-40B4-BE49-F238E27FC236}">
                <a16:creationId xmlns:a16="http://schemas.microsoft.com/office/drawing/2014/main" id="{B27F3894-8CA5-8413-F490-8B780CC496B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E84030-D061-721F-CBC5-C48FC60C3D15}"/>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277099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0937-0897-B7BF-D8FB-C13B6DD04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D938A77-734D-B4C9-6409-E128AE9C59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3FA9154-B646-8F54-4701-B66B0E894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2417B-2389-8182-759D-1EB1EEFB8B64}"/>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6" name="Footer Placeholder 5">
            <a:extLst>
              <a:ext uri="{FF2B5EF4-FFF2-40B4-BE49-F238E27FC236}">
                <a16:creationId xmlns:a16="http://schemas.microsoft.com/office/drawing/2014/main" id="{9364C79C-61EA-6D16-87E2-E70884B5EE5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BD1D10-D7AA-043F-4B7E-0E3DC819A585}"/>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2398505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246D-A808-A9A8-42F5-9961689EAD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BE5FB46-83AB-74E1-64FB-222C3F4D77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38C1AA3-DE25-70DC-A5BB-20C9DE2DE0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022005-9E16-15A2-ABA0-F8D634933E31}"/>
              </a:ext>
            </a:extLst>
          </p:cNvPr>
          <p:cNvSpPr>
            <a:spLocks noGrp="1"/>
          </p:cNvSpPr>
          <p:nvPr>
            <p:ph type="dt" sz="half" idx="10"/>
          </p:nvPr>
        </p:nvSpPr>
        <p:spPr/>
        <p:txBody>
          <a:bodyPr/>
          <a:lstStyle/>
          <a:p>
            <a:fld id="{51234AD8-366D-4BD7-847A-60215603ACCA}" type="datetimeFigureOut">
              <a:rPr lang="en-CA" smtClean="0"/>
              <a:t>2022-12-19</a:t>
            </a:fld>
            <a:endParaRPr lang="en-CA"/>
          </a:p>
        </p:txBody>
      </p:sp>
      <p:sp>
        <p:nvSpPr>
          <p:cNvPr id="6" name="Footer Placeholder 5">
            <a:extLst>
              <a:ext uri="{FF2B5EF4-FFF2-40B4-BE49-F238E27FC236}">
                <a16:creationId xmlns:a16="http://schemas.microsoft.com/office/drawing/2014/main" id="{9ACB8ABE-74FE-BA50-F611-E537412FF56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D066E6C-9885-BB46-872B-C4F2689B9598}"/>
              </a:ext>
            </a:extLst>
          </p:cNvPr>
          <p:cNvSpPr>
            <a:spLocks noGrp="1"/>
          </p:cNvSpPr>
          <p:nvPr>
            <p:ph type="sldNum" sz="quarter" idx="12"/>
          </p:nvPr>
        </p:nvSpPr>
        <p:spPr/>
        <p:txBody>
          <a:bodyPr/>
          <a:lstStyle/>
          <a:p>
            <a:fld id="{00B81987-53F2-4840-B02F-80DCAC7CB80A}" type="slidenum">
              <a:rPr lang="en-CA" smtClean="0"/>
              <a:t>‹#›</a:t>
            </a:fld>
            <a:endParaRPr lang="en-CA"/>
          </a:p>
        </p:txBody>
      </p:sp>
    </p:spTree>
    <p:extLst>
      <p:ext uri="{BB962C8B-B14F-4D97-AF65-F5344CB8AC3E}">
        <p14:creationId xmlns:p14="http://schemas.microsoft.com/office/powerpoint/2010/main" val="178824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C2EE8-81A2-CD3A-40DE-42F953EF9A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EBA48C6-09D5-D7D7-9840-FB8BE990C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7628AA2-0B0F-B281-3C99-12DF344D4E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34AD8-366D-4BD7-847A-60215603ACCA}" type="datetimeFigureOut">
              <a:rPr lang="en-CA" smtClean="0"/>
              <a:t>2022-12-19</a:t>
            </a:fld>
            <a:endParaRPr lang="en-CA"/>
          </a:p>
        </p:txBody>
      </p:sp>
      <p:sp>
        <p:nvSpPr>
          <p:cNvPr id="5" name="Footer Placeholder 4">
            <a:extLst>
              <a:ext uri="{FF2B5EF4-FFF2-40B4-BE49-F238E27FC236}">
                <a16:creationId xmlns:a16="http://schemas.microsoft.com/office/drawing/2014/main" id="{436AC185-2FB8-F559-2192-21DC4DFFB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9533FC0-47EA-F2B2-A4A9-2E9E22681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81987-53F2-4840-B02F-80DCAC7CB80A}" type="slidenum">
              <a:rPr lang="en-CA" smtClean="0"/>
              <a:t>‹#›</a:t>
            </a:fld>
            <a:endParaRPr lang="en-CA"/>
          </a:p>
        </p:txBody>
      </p:sp>
    </p:spTree>
    <p:extLst>
      <p:ext uri="{BB962C8B-B14F-4D97-AF65-F5344CB8AC3E}">
        <p14:creationId xmlns:p14="http://schemas.microsoft.com/office/powerpoint/2010/main" val="128599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711397-77E3-7C9A-BC2F-2ADEF0452247}"/>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thinking creatively</a:t>
            </a:r>
          </a:p>
        </p:txBody>
      </p:sp>
      <p:pic>
        <p:nvPicPr>
          <p:cNvPr id="4" name="Picture 3">
            <a:extLst>
              <a:ext uri="{FF2B5EF4-FFF2-40B4-BE49-F238E27FC236}">
                <a16:creationId xmlns:a16="http://schemas.microsoft.com/office/drawing/2014/main" id="{61E47B1F-3919-D509-7DF8-BF9C21411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1FC2F37B-457E-5550-7860-A7F5F99D9E62}"/>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275572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B0E1EB-6355-313C-0CFE-2627A208B53E}"/>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'thinking creatively' connect to other measures in the survey?</a:t>
            </a:r>
          </a:p>
        </p:txBody>
      </p:sp>
      <p:pic>
        <p:nvPicPr>
          <p:cNvPr id="4" name="Picture 3">
            <a:extLst>
              <a:ext uri="{FF2B5EF4-FFF2-40B4-BE49-F238E27FC236}">
                <a16:creationId xmlns:a16="http://schemas.microsoft.com/office/drawing/2014/main" id="{8BFA2176-14D3-272D-2C82-E24037169C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6D917AE5-D253-161E-E153-0606FF00AC4C}"/>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2 ranked correlations linked to 'thinking creatively' (under the condition that the corresponding p-value &lt; .01).</a:t>
            </a:r>
          </a:p>
        </p:txBody>
      </p:sp>
    </p:spTree>
    <p:extLst>
      <p:ext uri="{BB962C8B-B14F-4D97-AF65-F5344CB8AC3E}">
        <p14:creationId xmlns:p14="http://schemas.microsoft.com/office/powerpoint/2010/main" val="383077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C3AB17-6CD4-BE6A-6513-2BE803B5C2CC}"/>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creatively</a:t>
            </a:r>
          </a:p>
          <a:p>
            <a:pPr algn="ctr"/>
            <a:r>
              <a:rPr lang="en-CA" b="1">
                <a:latin typeface="Times New Roman" panose="02020603050405020304" pitchFamily="18" charset="0"/>
              </a:rPr>
              <a:t>(D12 Preparedness)</a:t>
            </a:r>
          </a:p>
        </p:txBody>
      </p:sp>
      <p:pic>
        <p:nvPicPr>
          <p:cNvPr id="3" name="Picture 2">
            <a:extLst>
              <a:ext uri="{FF2B5EF4-FFF2-40B4-BE49-F238E27FC236}">
                <a16:creationId xmlns:a16="http://schemas.microsoft.com/office/drawing/2014/main" id="{F0B9E8EB-415E-5ACC-34A8-7BC848973AE2}"/>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sp>
        <p:nvSpPr>
          <p:cNvPr id="4" name="TextBox 3">
            <a:extLst>
              <a:ext uri="{FF2B5EF4-FFF2-40B4-BE49-F238E27FC236}">
                <a16:creationId xmlns:a16="http://schemas.microsoft.com/office/drawing/2014/main" id="{2A8D191F-C8DC-E754-1D9C-086EBAF0E4E0}"/>
              </a:ext>
            </a:extLst>
          </p:cNvPr>
          <p:cNvSpPr txBox="1"/>
          <p:nvPr/>
        </p:nvSpPr>
        <p:spPr>
          <a:xfrm>
            <a:off x="1016000" y="4267200"/>
            <a:ext cx="10160000" cy="369332"/>
          </a:xfrm>
          <a:prstGeom prst="rect">
            <a:avLst/>
          </a:prstGeom>
          <a:noFill/>
        </p:spPr>
        <p:txBody>
          <a:bodyPr vert="horz" wrap="square" rtlCol="0">
            <a:spAutoFit/>
          </a:bodyPr>
          <a:lstStyle/>
          <a:p>
            <a:pPr algn="ctr"/>
            <a:r>
              <a:rPr lang="en-CA" b="1">
                <a:latin typeface="Times New Roman" panose="02020603050405020304" pitchFamily="18" charset="0"/>
              </a:rPr>
              <a:t>28 other measures ranked below these 2 in terms of their correlation with 'thinking creatively'.</a:t>
            </a:r>
          </a:p>
        </p:txBody>
      </p:sp>
      <p:pic>
        <p:nvPicPr>
          <p:cNvPr id="6" name="Picture 5">
            <a:extLst>
              <a:ext uri="{FF2B5EF4-FFF2-40B4-BE49-F238E27FC236}">
                <a16:creationId xmlns:a16="http://schemas.microsoft.com/office/drawing/2014/main" id="{CFD69F12-48A0-7211-1ED7-42F92C151E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834356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1CA9D3-6346-1287-489A-513513670B24}"/>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'thinking creatively' rank?</a:t>
            </a:r>
          </a:p>
        </p:txBody>
      </p:sp>
      <p:sp>
        <p:nvSpPr>
          <p:cNvPr id="3" name="TextBox 2">
            <a:extLst>
              <a:ext uri="{FF2B5EF4-FFF2-40B4-BE49-F238E27FC236}">
                <a16:creationId xmlns:a16="http://schemas.microsoft.com/office/drawing/2014/main" id="{43C0CA3F-66C7-2605-93F0-36CB1A01EC53}"/>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'thinking creatively' fits into the rankings for 2 other key measures in the survey. For each of the slides that follow, 'thinking creatively' rises to very near the top of 30 ranked measures. Tables shown here were selected if the 'thinking creatively' correlation coefficient was at or above 0.5.</a:t>
            </a:r>
          </a:p>
        </p:txBody>
      </p:sp>
      <p:pic>
        <p:nvPicPr>
          <p:cNvPr id="5" name="Picture 4">
            <a:extLst>
              <a:ext uri="{FF2B5EF4-FFF2-40B4-BE49-F238E27FC236}">
                <a16:creationId xmlns:a16="http://schemas.microsoft.com/office/drawing/2014/main" id="{016DD91D-FF14-CBB2-D91C-285765D99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746723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E1A8B0-BD97-0E1F-4907-05D2A9569DB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approaching life with intellectual curiosity</a:t>
            </a:r>
          </a:p>
          <a:p>
            <a:pPr algn="ctr"/>
            <a:r>
              <a:rPr lang="en-CA" b="1">
                <a:latin typeface="Times New Roman" panose="02020603050405020304" pitchFamily="18" charset="0"/>
              </a:rPr>
              <a:t>(D3 Preparedness)</a:t>
            </a:r>
          </a:p>
        </p:txBody>
      </p:sp>
      <p:pic>
        <p:nvPicPr>
          <p:cNvPr id="3" name="Picture 2">
            <a:extLst>
              <a:ext uri="{FF2B5EF4-FFF2-40B4-BE49-F238E27FC236}">
                <a16:creationId xmlns:a16="http://schemas.microsoft.com/office/drawing/2014/main" id="{72D4818A-88A2-DD9B-BF9D-73FC1BEC653F}"/>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A06B53E0-15AF-E3AD-73B4-FC19228A54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45519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614DDE-0279-3EA0-A929-AB6738B7BA4D}"/>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21CD3883-D42C-F34E-CF1A-A47E21C93F60}"/>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E24D1E0F-89DD-4F0C-1394-4A458D476C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97921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BDCBFE-7D60-1743-2DBC-89191F5A79B9}"/>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F0CEB18F-A2E7-A23A-8492-7DBF3A8906A4}"/>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AE43B2A7-1C9D-714D-144B-39BA08FE0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777585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2022-12-19T22:06:24Z</dcterms:created>
  <dcterms:modified xsi:type="dcterms:W3CDTF">2022-12-19T22:06:25Z</dcterms:modified>
</cp:coreProperties>
</file>