
<file path=[Content_Types].xml><?xml version="1.0" encoding="utf-8"?>
<Types xmlns="http://schemas.openxmlformats.org/package/2006/content-types">
  <Default Extension="bmp" ContentType="image/bmp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C57C-5828-BF3C-348B-E5ED8B7C0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6CC7E-1840-B217-F39D-ABE241E6D0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B39C2-8A81-6E0B-9AFA-04C292C3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1563C-0677-6E4A-6B8A-26BB42BAF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37F17-20F8-42C8-940D-0E738F6C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85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3560-DB3D-C29F-F348-60887A47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B8EDBC-39EE-601B-043F-6D336E9ED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EA29-638B-9CCD-8D60-6D868B861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1BA09-8546-0466-C896-71606EC0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FDC0B-03CA-B5AB-56DD-AEF0333B8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896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0C68BE-A260-363D-1F7B-D264FC706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8100-BC64-346B-9657-23810A4BB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B194F-20EF-41B1-6BC1-EFBCAB1F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CBAC6-6140-76BB-6C53-AB4975CC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E89E9-8604-CF6F-6B4E-7D34BDB9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22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781BE-7EA3-C766-E58F-406EC7C6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2FE16-C4E3-A554-B291-FEBF16B6C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7B591-E523-97D8-E826-8F8C32358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EEDCA-3610-2681-B9C4-BCCC560A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065F1-D2AF-3992-5225-2BA78B38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726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D59C-4EBF-88B6-9D88-9313DAC94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691CB-A4E4-0069-DA61-8D41EED48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D766-505F-808C-BB2B-E2593B540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E5EE6-9110-0F18-D875-FBF99A4B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C0F51-B4D2-2940-2B2A-4CDEA70F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05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A1416-7B05-1B5A-5230-81B2314F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909AF-E7DA-7D26-A0BA-E4F5F90CD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E02AA-FD58-40A1-A5EB-CD570B1B1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6B5C1-0DCF-BC50-5A87-0EB9740A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11263-7592-96B1-902C-8D06B050C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A79AE-9ABE-8CBD-7E1E-639784FF2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276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7EC5-7839-3243-84F3-936917FAC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6D686-B5A5-57EF-463E-030A2AFE2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AD0FB-4CFC-D5F4-C1C6-61BB832A3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661007-ACF5-7AE9-3F73-C5C3077A5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95CE8-929F-1319-BC8E-25AA5917AD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BEB274-624C-3410-EB97-72072677C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0242AC-35E9-1628-04D1-559E5D48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5F815-37E5-A813-9632-E3F5303A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0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48C7-3754-2DEC-1875-58B26AFCD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C7FBD-EE52-5285-0464-1D626F57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167E5-4277-E67E-70D5-7D3BF087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9E8E5-A01E-34A2-ACEA-D4E05BE7C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51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D6EB56-BFEF-1315-ED4C-4CE32997D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049CAD-FD7E-73F2-7F48-AB4660511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37C4CF-E0C6-93E5-FFCB-E1AB64574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76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DAE90-7110-8AA0-D866-0683B7D0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6F70C-BA0B-FCB5-7291-5F78B1977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228F2-403A-6F34-9AE4-112F06A26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1762BD-9D87-B100-2AE3-0CB316DE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3A423-C03C-130B-C629-BD9746BE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B8280-5C9E-62A2-407D-81FBCD18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74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ACD6C-D497-E893-80DC-58E81A039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91615-4446-96F6-EB80-F7368A893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65073-4A39-4377-DBD5-895F2621C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EF05D-1CC6-B226-8171-16DD8E3C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3D35F-9F73-C472-E320-50C110379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2A93F-152B-DE25-F5A1-6F11D7C69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10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D8CF6-FA49-A226-AC85-1FA6E4642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BB093-4F3F-47D7-A880-3CFE115A4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E0E61-7E28-17C1-8F40-8D11376C0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1D6DE-BF73-47DF-8099-17AEBA23351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E1F03-58E7-AF0A-BBF4-D66585A78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DE46B-8038-4B7A-C4A2-EA9D657BF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755F-E528-4022-BBB2-A4003E96C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39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mp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484F6-0FC2-B3EE-19F4-2F75EEEFB009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39BF95-F116-F4D4-A19E-000ED4AC9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32E688-6CEA-231B-B885-F184F707DAA8}"/>
              </a:ext>
            </a:extLst>
          </p:cNvPr>
          <p:cNvSpPr txBox="1"/>
          <p:nvPr/>
        </p:nvSpPr>
        <p:spPr>
          <a:xfrm>
            <a:off x="1016000" y="29210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31 measures in the Community and Belonging Survey of Students 2022 were compared to each other, generating 465 associations.</a:t>
            </a:r>
          </a:p>
          <a:p>
            <a:pPr algn="ctr"/>
            <a:endParaRPr lang="en-CA" sz="2400">
              <a:latin typeface="Times New Roman" panose="02020603050405020304" pitchFamily="18" charset="0"/>
            </a:endParaRPr>
          </a:p>
          <a:p>
            <a:pPr algn="ctr"/>
            <a:r>
              <a:rPr lang="en-CA" sz="2400">
                <a:latin typeface="Times New Roman" panose="02020603050405020304" pitchFamily="18" charset="0"/>
              </a:rPr>
              <a:t>Each of the 31 resulting tables displays ranked correlation coefficients for each measure against 30 other measures.</a:t>
            </a:r>
          </a:p>
        </p:txBody>
      </p:sp>
    </p:spTree>
    <p:extLst>
      <p:ext uri="{BB962C8B-B14F-4D97-AF65-F5344CB8AC3E}">
        <p14:creationId xmlns:p14="http://schemas.microsoft.com/office/powerpoint/2010/main" val="3016764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8F6246-7712-5DDD-2981-440F068053E8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make a meaningful positive contribution to the experience of others within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(C9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6AE79A-22A6-4AE5-184B-6CB7610CB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0B0CCC-7D15-E96E-FBE5-843A56AE7B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9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C70BA9-1D03-C5FF-3279-5E98DA5239DE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(C10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C1BC34-44DE-1FF2-F8C3-7F493A8D5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604FA2-EE32-246C-5CB5-C696DDCFD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928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09EA39-50CD-E23D-730F-FEA84542D3C1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(C11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D56FF7-B802-7EAC-4C65-CFA27F085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794A1F5-B9ED-0782-B8DD-47A9CB9D2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2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44BA37-78D8-77FE-C4F8-78C3717C9FFE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My school experience has helped me learn to engage constructively with people holding different perspectives from my own.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EEB8FF9-41F1-7196-F90B-36E307386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2D273B2-ECF6-21C2-5186-B05FD3E2F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75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53C778-0BCE-33A7-92D3-92DCEA43F68F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(C14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D89F79E-B610-97D4-7F82-910BB83DC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58F0D4-E050-8B2F-F76D-15247B4A7F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32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91976F-2C1A-8E77-18D9-C84E8FC50744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73FDD-E638-F673-D1A6-AEF12EA6B53D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CA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CA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CA">
                <a:latin typeface="Times New Roman" panose="02020603050405020304" pitchFamily="18" charset="0"/>
              </a:rPr>
              <a:t>kevin@lookoutmanagement.com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E208D8-0B75-F075-B21D-FE283DC3B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3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8FD704-D89F-8C2A-005F-D40EA5A8F426}"/>
              </a:ext>
            </a:extLst>
          </p:cNvPr>
          <p:cNvSpPr txBox="1"/>
          <p:nvPr/>
        </p:nvSpPr>
        <p:spPr>
          <a:xfrm>
            <a:off x="1651000" y="635000"/>
            <a:ext cx="8890000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How does 'I feel that I gain meaningful positive value from being a member of the school community' connect to other measures in the survey?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AD6BC3-8DB8-7C65-E306-710602F35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CB0026A-21AB-A569-74A7-A00C235DB86A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next slide shows the top 10 ranked correlations linked to 'I feel that I gain meaningful positive value from being a member of the school community' (under the condition that the corresponding p-value &lt; .01).</a:t>
            </a:r>
          </a:p>
        </p:txBody>
      </p:sp>
    </p:spTree>
    <p:extLst>
      <p:ext uri="{BB962C8B-B14F-4D97-AF65-F5344CB8AC3E}">
        <p14:creationId xmlns:p14="http://schemas.microsoft.com/office/powerpoint/2010/main" val="388887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786872-9F99-8BF9-0BE8-84DBEA6EFF50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(C8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96E362-8A29-621B-9CDF-777648032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319338"/>
            <a:ext cx="7324725" cy="22193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7123E0-6110-269D-C5BC-135891098897}"/>
              </a:ext>
            </a:extLst>
          </p:cNvPr>
          <p:cNvSpPr txBox="1"/>
          <p:nvPr/>
        </p:nvSpPr>
        <p:spPr>
          <a:xfrm>
            <a:off x="1016000" y="51689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20 other measures ranked below these 10 in terms of their correlation with 'I feel that I gain meaningful positive value from being a member of the school community'.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B82559-D503-78F3-E3DC-1DDD43965B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DF885C-A61E-3DBC-8F37-E11324FE62A3}"/>
              </a:ext>
            </a:extLst>
          </p:cNvPr>
          <p:cNvSpPr txBox="1"/>
          <p:nvPr/>
        </p:nvSpPr>
        <p:spPr>
          <a:xfrm>
            <a:off x="1651000" y="635000"/>
            <a:ext cx="8890000" cy="147732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Where does 'I feel that I gain meaningful positive value from being a member of the school community' rank?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382315-6367-0B7D-705D-07DF31193CFC}"/>
              </a:ext>
            </a:extLst>
          </p:cNvPr>
          <p:cNvSpPr txBox="1"/>
          <p:nvPr/>
        </p:nvSpPr>
        <p:spPr>
          <a:xfrm>
            <a:off x="1016000" y="2090172"/>
            <a:ext cx="10160000" cy="267765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2400">
                <a:latin typeface="Times New Roman" panose="02020603050405020304" pitchFamily="18" charset="0"/>
              </a:rPr>
              <a:t>The slides below display where 'I feel that I gain meaningful positive value from being a member of the school community' fits into the rankings for 10 other key measures in the survey. For each of the slides that follow, 'I feel that I gain meaningful positive value from being a member of the school community' rises to very near the top of 30 ranked measures. Tables shown here were selected if the 'I feel that I gain meaningful positive value from being a member of the school community' correlation coefficient was at or above 0.5.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72E59-55F6-A6CC-DDDC-5EEA6D3E4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2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DA36BB-1596-6E6D-0E5C-29BEA63BAA4D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(B 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E6F28A-9945-FAEF-34EE-C9EF43AC1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DFAA88F-AE14-6360-2E4C-E6D4533A8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5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9F9F63-6F9F-F8D8-6BDE-0E9ABDDE52B9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(C3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1216CC-A3D4-8FEF-DD91-3AAA70B9F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B2750-68F2-9850-A69A-12DC3BBCDE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51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72FAB0-ABFD-F018-FBE8-ED0F31DCAE9F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emotionally safe while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(C5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AE4C62-2F0F-F9EE-330F-C12AF1DDB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2E9712-B644-9AC7-F029-ED3798C500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9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273957-A376-C5EA-4E22-01898AA7CC31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encouraged to express my opinion.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(C6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375E14-80C5-4419-A610-F1223472E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119438"/>
            <a:ext cx="7324725" cy="6191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27BB7C-8AD1-D530-458E-DA98706182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7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4102E3-45B7-5AC8-C179-EBF4C1D830BD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CA" b="1">
                <a:latin typeface="Times New Roman" panose="02020603050405020304" pitchFamily="18" charset="0"/>
              </a:rPr>
              <a:t>(C7 Agreement)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B441D-078F-CA62-EA3E-DB0A694DB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47C278-01E7-EAD7-BAF0-AAA5F40162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0" y="6223000"/>
            <a:ext cx="120700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34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2022-12-18T21:53:39Z</dcterms:created>
  <dcterms:modified xsi:type="dcterms:W3CDTF">2022-12-18T21:53:42Z</dcterms:modified>
</cp:coreProperties>
</file>