
<file path=[Content_Types].xml><?xml version="1.0" encoding="utf-8"?>
<Types xmlns="http://schemas.openxmlformats.org/package/2006/content-types">
  <Default Extension="bmp" ContentType="image/bmp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2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65738-C2FB-615C-9EBD-CF8BD2AAF0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9D1701-CD04-A6AB-1AB2-42E8D6B09E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5E3D8-F2DD-DE4E-6B2F-DC66E94C2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282F-9D9F-45E8-AB7B-625F2F626719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22FE6B-7207-0332-EA46-7A3E89B5F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CEBE2A-DED9-9410-6AC2-E0FAAA87D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3E21-431E-428A-B4F3-733D846A1F4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7432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6E899-F9DA-15F9-26C5-4FB05AE4C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0998AC-A81E-E75D-9AEE-B25BFA4204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BEBCAF-82BE-4D71-50ED-0743652D5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282F-9D9F-45E8-AB7B-625F2F626719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FA282-FF16-0157-6792-3E230609A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C6D74-6538-D497-DC8A-11EE11556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3E21-431E-428A-B4F3-733D846A1F4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4945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F749B7-127F-35C7-7EF0-EEED0503DA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EA77C1-A841-FA26-D869-658BABBB80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FE830-05E6-13CF-1B8C-C2515B14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282F-9D9F-45E8-AB7B-625F2F626719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8EEB9F-C580-CDAD-3628-37A4C99EB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CEAD32-04D8-6BC9-1D98-6A7C1E2D8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3E21-431E-428A-B4F3-733D846A1F4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6418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C8955-42E2-45F0-7EF1-6879392AF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790B6-3B81-12ED-7A29-5FC4C168D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4EBE26-5520-30CB-F3E7-DA129F096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282F-9D9F-45E8-AB7B-625F2F626719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542C6-1DA9-7CA2-2EFF-28501D851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F6D49-DA4C-6D73-D4A8-E1AF4D14A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3E21-431E-428A-B4F3-733D846A1F4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8330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CD37A-F2AE-04B6-3AEE-2BADD2AB3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D25C78-45D9-F6A2-474F-C90A216A2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DFED5A-BCAE-6535-DE7F-AA0ED0FC9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282F-9D9F-45E8-AB7B-625F2F626719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45A9C-BDF2-2B1B-6719-6F5D5E40F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1EFEF-EB16-765F-0556-A98BB655C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3E21-431E-428A-B4F3-733D846A1F4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581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D8D77-738C-A73A-D5AF-A9DB4E4B9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9C36B-37DD-14B5-A93F-173D0028DD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077C99-1097-1E60-805E-1E9E374840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5BA100-EDAB-6DD3-A091-235FA7153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282F-9D9F-45E8-AB7B-625F2F626719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16232D-CDE4-A713-24E6-77585B3D4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5B6FAB-F11C-355C-79A5-D90A85E54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3E21-431E-428A-B4F3-733D846A1F4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4602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D048B-2C5C-B4A4-F15A-B7B9E9E6D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A8BD07-100B-C68C-E66C-7D2FE58FE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767E8-47AB-C571-10B9-B77EAD362D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4283BA-E799-BD0E-EF6A-D2621940B2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F0CFD3-4CF4-0BDA-FDFD-E47BE0A056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7B9E25-676C-9E98-9B1E-FDFA9AC64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282F-9D9F-45E8-AB7B-625F2F626719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1E0B4B-014C-D126-7A84-C99893409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6D831E-0CC6-324B-3770-0AAA2E51C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3E21-431E-428A-B4F3-733D846A1F4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685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F3A00-A5C0-1CD2-AABC-370271225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279058-6DB3-C35A-C6AE-8F053D05C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282F-9D9F-45E8-AB7B-625F2F626719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8D161E-5A12-4367-BAFB-CEA765BF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34FD31-BCF4-09B6-6D76-BB14B4C2F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3E21-431E-428A-B4F3-733D846A1F4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0110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58AE6-516B-7E44-C7BD-E0514477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282F-9D9F-45E8-AB7B-625F2F626719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9F2E56-F4B2-0B06-7E8A-59740E8FA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1B8A91-E97C-E584-1E60-14D844880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3E21-431E-428A-B4F3-733D846A1F4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2260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58242-529A-9169-A41D-10E586F80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505F3-6D69-6D4C-B7B1-E9811EADC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5BD653-18D9-DB71-C940-F731A97302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F1EEC3-96B9-3B47-4AF8-903980E4C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282F-9D9F-45E8-AB7B-625F2F626719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818779-BFBA-F4A5-C3DD-47BF017AC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F41383-80B1-FBC9-F358-239C48575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3E21-431E-428A-B4F3-733D846A1F4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462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233BC-3A43-E565-C094-2A5963F60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367532-1EDF-49B0-E6BB-EFA7832920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C4D62F-4AE2-488D-C7DA-5B02DF46EC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3BD855-5C02-2D91-5689-3D5CD4C4E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282F-9D9F-45E8-AB7B-625F2F626719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1F5E2E-22E0-E074-79BD-E4101DEA5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8471A-A459-DEA2-BD3C-98BB16573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3E21-431E-428A-B4F3-733D846A1F4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650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76869"/>
            </a:gs>
            <a:gs pos="100000">
              <a:srgbClr val="BBE0E3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9FDCEB-33D4-755A-49A2-5189F52A1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1F9FC1-05E0-B3EB-8797-A17217D5C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30A7A-A992-C01C-8E2B-EFFC24BDD1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3282F-9D9F-45E8-AB7B-625F2F626719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2C93F5-0E6E-35B8-D9D3-875513D8BB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AE78F-FFC7-65B5-0B75-DEB03C48A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D3E21-431E-428A-B4F3-733D846A1F4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0991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2D5625-438D-E818-F62A-D14510D729E4}"/>
              </a:ext>
            </a:extLst>
          </p:cNvPr>
          <p:cNvSpPr txBox="1"/>
          <p:nvPr/>
        </p:nvSpPr>
        <p:spPr>
          <a:xfrm>
            <a:off x="1651000" y="635000"/>
            <a:ext cx="8890000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3000" b="1">
                <a:latin typeface="Times New Roman" panose="02020603050405020304" pitchFamily="18" charset="0"/>
              </a:rPr>
              <a:t>assuming a leadership role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3B23AE-33D0-1E27-3E3A-32312FB01F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221ED18-64F9-BD17-3B02-6E3B2464EEC6}"/>
              </a:ext>
            </a:extLst>
          </p:cNvPr>
          <p:cNvSpPr txBox="1"/>
          <p:nvPr/>
        </p:nvSpPr>
        <p:spPr>
          <a:xfrm>
            <a:off x="1016000" y="2463800"/>
            <a:ext cx="10160000" cy="193899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2400">
                <a:latin typeface="Times New Roman" panose="02020603050405020304" pitchFamily="18" charset="0"/>
              </a:rPr>
              <a:t>31 measures in the Community and Belonging Survey of Students 2022 were compared to each other, generating 465 associations.</a:t>
            </a:r>
          </a:p>
          <a:p>
            <a:pPr algn="ctr"/>
            <a:endParaRPr lang="en-CA" sz="2400">
              <a:latin typeface="Times New Roman" panose="02020603050405020304" pitchFamily="18" charset="0"/>
            </a:endParaRPr>
          </a:p>
          <a:p>
            <a:pPr algn="ctr"/>
            <a:r>
              <a:rPr lang="en-CA" sz="2400">
                <a:latin typeface="Times New Roman" panose="02020603050405020304" pitchFamily="18" charset="0"/>
              </a:rPr>
              <a:t>Each of the 31 resulting tables displays ranked correlation coefficients for each measure against 30 other measures.</a:t>
            </a:r>
          </a:p>
        </p:txBody>
      </p:sp>
    </p:spTree>
    <p:extLst>
      <p:ext uri="{BB962C8B-B14F-4D97-AF65-F5344CB8AC3E}">
        <p14:creationId xmlns:p14="http://schemas.microsoft.com/office/powerpoint/2010/main" val="2653379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DDE6F4-F6F0-373B-F013-0378980BA867}"/>
              </a:ext>
            </a:extLst>
          </p:cNvPr>
          <p:cNvSpPr txBox="1"/>
          <p:nvPr/>
        </p:nvSpPr>
        <p:spPr>
          <a:xfrm>
            <a:off x="1651000" y="635000"/>
            <a:ext cx="8890000" cy="10156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3000" b="1">
                <a:latin typeface="Times New Roman" panose="02020603050405020304" pitchFamily="18" charset="0"/>
              </a:rPr>
              <a:t>How does 'assuming a leadership role' connect to other measures in the survey?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0DC695-02C9-0C9C-A4F3-EC1E5F7CB8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3089AC9-F14E-B513-90FE-2A6FDE1863D3}"/>
              </a:ext>
            </a:extLst>
          </p:cNvPr>
          <p:cNvSpPr txBox="1"/>
          <p:nvPr/>
        </p:nvSpPr>
        <p:spPr>
          <a:xfrm>
            <a:off x="1016000" y="3013502"/>
            <a:ext cx="10160000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2400">
                <a:latin typeface="Times New Roman" panose="02020603050405020304" pitchFamily="18" charset="0"/>
              </a:rPr>
              <a:t>The next slide shows the top 4 ranked correlations linked to 'assuming a leadership role' (under the condition that the corresponding p-value &lt; .01).</a:t>
            </a:r>
          </a:p>
        </p:txBody>
      </p:sp>
    </p:spTree>
    <p:extLst>
      <p:ext uri="{BB962C8B-B14F-4D97-AF65-F5344CB8AC3E}">
        <p14:creationId xmlns:p14="http://schemas.microsoft.com/office/powerpoint/2010/main" val="3197239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6715A5B-FA76-1B4A-4C9B-D5181C9BA8E5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assuming a leadership role</a:t>
            </a:r>
          </a:p>
          <a:p>
            <a:pPr algn="ctr"/>
            <a:r>
              <a:rPr lang="en-CA" b="1">
                <a:latin typeface="Times New Roman" panose="02020603050405020304" pitchFamily="18" charset="0"/>
              </a:rPr>
              <a:t>(D4 Preparedness)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3A82E38-EDF4-D7AF-2251-7044D93448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3019425"/>
            <a:ext cx="7324725" cy="81915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FD11A27-0A5A-9B80-0565-FD0449666BC8}"/>
              </a:ext>
            </a:extLst>
          </p:cNvPr>
          <p:cNvSpPr txBox="1"/>
          <p:nvPr/>
        </p:nvSpPr>
        <p:spPr>
          <a:xfrm>
            <a:off x="1016000" y="4470400"/>
            <a:ext cx="10160000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26 other measures ranked below these 4 in terms of their correlation with 'assuming a leadership role'.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84AB9D-86CC-0817-644C-50E7A224DE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391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FF95111-C9B5-EE1A-E940-AAE386600DE0}"/>
              </a:ext>
            </a:extLst>
          </p:cNvPr>
          <p:cNvSpPr txBox="1"/>
          <p:nvPr/>
        </p:nvSpPr>
        <p:spPr>
          <a:xfrm>
            <a:off x="1651000" y="635000"/>
            <a:ext cx="8890000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3000" b="1">
                <a:latin typeface="Times New Roman" panose="02020603050405020304" pitchFamily="18" charset="0"/>
              </a:rPr>
              <a:t>Where does 'assuming a leadership role' rank?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DD81A6-70CA-4FD0-A8E5-DDD02DC50FF0}"/>
              </a:ext>
            </a:extLst>
          </p:cNvPr>
          <p:cNvSpPr txBox="1"/>
          <p:nvPr/>
        </p:nvSpPr>
        <p:spPr>
          <a:xfrm>
            <a:off x="1016000" y="2459504"/>
            <a:ext cx="10160000" cy="193899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2400">
                <a:latin typeface="Times New Roman" panose="02020603050405020304" pitchFamily="18" charset="0"/>
              </a:rPr>
              <a:t>The slides below display where 'assuming a leadership role' fits into the rankings for 4 other key measures in the survey. For each of the slides that follow, 'assuming a leadership role' rises to very near the top of 30 ranked measures. Tables shown here were selected if the 'assuming a leadership role' correlation coefficient was at or above 0.5.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E589D9-B7CD-BA72-1777-649D4EF7BC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53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EF38E2F-A544-F8F7-E2B5-F39BBD53C8BA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adapting to face new challenges</a:t>
            </a:r>
          </a:p>
          <a:p>
            <a:pPr algn="ctr"/>
            <a:r>
              <a:rPr lang="en-CA" b="1">
                <a:latin typeface="Times New Roman" panose="02020603050405020304" pitchFamily="18" charset="0"/>
              </a:rPr>
              <a:t>(D1 Preparedness)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8225DE-701F-0233-56BA-907A857AA0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2819400"/>
            <a:ext cx="7324725" cy="12192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271280B-F9FC-E0B1-B22B-C8EFA762D1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0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1114418-FD91-9270-630B-420879123EA8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advocating for myself</a:t>
            </a:r>
          </a:p>
          <a:p>
            <a:pPr algn="ctr"/>
            <a:r>
              <a:rPr lang="en-CA" b="1">
                <a:latin typeface="Times New Roman" panose="02020603050405020304" pitchFamily="18" charset="0"/>
              </a:rPr>
              <a:t>(D2 Preparedness)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4943B0-0E5A-DE49-0D3A-178F030357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3119438"/>
            <a:ext cx="7324725" cy="61912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99C63AC-F0F5-A3B6-7094-1CFCA1A66A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811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EC1D387-3BD0-F1D2-DE83-0C060D6F8657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approaching life with intellectual curiosity</a:t>
            </a:r>
          </a:p>
          <a:p>
            <a:pPr algn="ctr"/>
            <a:r>
              <a:rPr lang="en-CA" b="1">
                <a:latin typeface="Times New Roman" panose="02020603050405020304" pitchFamily="18" charset="0"/>
              </a:rPr>
              <a:t>(D3 Preparedness)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39A8D1-7A19-F037-3EBD-F979F5CF2A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2919413"/>
            <a:ext cx="7324725" cy="101917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FFE0408-B12D-455C-C576-8FCDFDFC15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130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373ACC2-91D7-034D-CDB6-B3F0F683A3C4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conducting myself with confidence</a:t>
            </a:r>
          </a:p>
          <a:p>
            <a:pPr algn="ctr"/>
            <a:r>
              <a:rPr lang="en-CA" b="1">
                <a:latin typeface="Times New Roman" panose="02020603050405020304" pitchFamily="18" charset="0"/>
              </a:rPr>
              <a:t>(D5 Preparedness)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CA6C4B4-E02B-1BF7-6C24-4436954DC8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3319463"/>
            <a:ext cx="7324725" cy="21907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A9D058F-687B-2891-D25F-6C0D48FCB9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233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E3F4A38-B5C0-5525-4E65-0947EEE2A78D}"/>
              </a:ext>
            </a:extLst>
          </p:cNvPr>
          <p:cNvSpPr txBox="1"/>
          <p:nvPr/>
        </p:nvSpPr>
        <p:spPr>
          <a:xfrm>
            <a:off x="1651000" y="2540000"/>
            <a:ext cx="8890000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3000" b="1">
                <a:latin typeface="Times New Roman" panose="02020603050405020304" pitchFamily="18" charset="0"/>
              </a:rPr>
              <a:t>End of Presentation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C56E83-5240-D6F6-856F-9AD1C4CE0544}"/>
              </a:ext>
            </a:extLst>
          </p:cNvPr>
          <p:cNvSpPr txBox="1"/>
          <p:nvPr/>
        </p:nvSpPr>
        <p:spPr>
          <a:xfrm>
            <a:off x="1905000" y="5080000"/>
            <a:ext cx="6350000" cy="92333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CA">
                <a:latin typeface="Times New Roman" panose="02020603050405020304" pitchFamily="18" charset="0"/>
              </a:rPr>
              <a:t>This file was prepared by Kevin Graham</a:t>
            </a:r>
          </a:p>
          <a:p>
            <a:r>
              <a:rPr lang="en-CA">
                <a:latin typeface="Times New Roman" panose="02020603050405020304" pitchFamily="18" charset="0"/>
              </a:rPr>
              <a:t>President, Lookout Management Inc.</a:t>
            </a:r>
          </a:p>
          <a:p>
            <a:r>
              <a:rPr lang="en-CA">
                <a:latin typeface="Times New Roman" panose="02020603050405020304" pitchFamily="18" charset="0"/>
              </a:rPr>
              <a:t>kevin@lookoutmanagement.com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BF4780-3F6E-2E29-DC5A-F32DE85E7D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105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</Words>
  <Application>Microsoft Office PowerPoint</Application>
  <PresentationFormat>Widescreen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Graham</dc:creator>
  <cp:lastModifiedBy>Kevin Graham</cp:lastModifiedBy>
  <cp:revision>2</cp:revision>
  <dcterms:created xsi:type="dcterms:W3CDTF">2022-12-19T22:01:30Z</dcterms:created>
  <dcterms:modified xsi:type="dcterms:W3CDTF">2022-12-19T22:01:32Z</dcterms:modified>
</cp:coreProperties>
</file>