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D898-CE3D-C2E7-FC4A-7D4159D74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E9F8951-2B38-0907-B429-7E45150777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49EA42E-42FA-1C05-3C85-50152D29B1E0}"/>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E7FBDEFD-1BAB-0505-0DA1-0C368509AA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820EE7D-93DD-BEEA-BF8B-520814D1A03C}"/>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47931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D481-2764-04E9-7218-F91B4328A1B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FC5AE19-A1E8-0620-ED42-6B75D14339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E6A4734-E7EA-B85E-1624-B1343CD348F8}"/>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49C577E8-719A-BC44-2E96-B0B5C35A43B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16F3770-B266-2A15-2950-3C3139CAC7DB}"/>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20072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F887E1-0C99-8D74-60D8-E642AC4008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9C5F3F6-894F-3A46-16FD-C1DD2BCA17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61EBFE0-8B8B-AD33-E844-E3A0DE514326}"/>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FCA45C5C-BAAD-0A48-C9DA-324FFCC2DBD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AB88DF-CCC1-AA91-32C7-6D3E5E8D2672}"/>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75034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4725-8D86-DB38-1F09-3017FCAA30A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50AA035-E730-4F0B-04F7-DAC1982EF2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4CEC7A-61F5-C950-7462-F7EC307845CC}"/>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54D317DF-3136-33A2-8CFF-D42C49467AB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C2A237B-7D24-A78E-15DD-7B72C66C3832}"/>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53404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972E-BECE-6665-AAF3-D53EB1F6BD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876FBFE-CCCE-C6A1-4694-FFEC2CF8B2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32AE44-AAC3-87DB-CFE5-C3C9533D7D05}"/>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4E54FB7A-BA45-6131-AC4C-15405691584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9A2DBC6-B1AE-F385-CD11-B1D837AFA3A6}"/>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165764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DCD8-CCE0-4A13-8227-E93DA3F3D0A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7437369-E63B-F2CA-1C5D-4C33EC0792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B599E6F-771A-C37C-66CE-6D64951375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56CBF25-2760-B7EE-2FBC-F21B8D70ACD3}"/>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6" name="Footer Placeholder 5">
            <a:extLst>
              <a:ext uri="{FF2B5EF4-FFF2-40B4-BE49-F238E27FC236}">
                <a16:creationId xmlns:a16="http://schemas.microsoft.com/office/drawing/2014/main" id="{7699FA06-FB74-19B2-5938-5EBCFF1C2F8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AF57DCD-D17E-58D7-B825-2A8BB16B8E28}"/>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55670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ABD81-94DD-F98E-DDAB-17D6F77C49B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CDBDFA2-5A2A-6861-686E-467FA715AB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16AA2F-6563-883F-5EEB-59096FA687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6D38865-B96D-7594-0936-8440395E86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FA92FC-BBE7-1701-D45C-AF56E8FE7B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7726918-A1CF-5BAC-AD0D-0F201BA8A30C}"/>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8" name="Footer Placeholder 7">
            <a:extLst>
              <a:ext uri="{FF2B5EF4-FFF2-40B4-BE49-F238E27FC236}">
                <a16:creationId xmlns:a16="http://schemas.microsoft.com/office/drawing/2014/main" id="{0232D0CE-E05A-F5C0-4ACD-185474512BD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001C2FD-9E1D-53BB-0321-AFB5DCF26DD1}"/>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245013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978C9-612C-0615-AE71-7E905F49832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A9F7DB2-4D26-1E51-C348-10BD37521564}"/>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4" name="Footer Placeholder 3">
            <a:extLst>
              <a:ext uri="{FF2B5EF4-FFF2-40B4-BE49-F238E27FC236}">
                <a16:creationId xmlns:a16="http://schemas.microsoft.com/office/drawing/2014/main" id="{47BE2973-C5C1-42F1-3AB3-0521B5FB876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96689EC-6DD9-42B0-396F-A6B0FBE0F264}"/>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1949976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D032C-8B47-347A-4E8E-C771B97AB218}"/>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3" name="Footer Placeholder 2">
            <a:extLst>
              <a:ext uri="{FF2B5EF4-FFF2-40B4-BE49-F238E27FC236}">
                <a16:creationId xmlns:a16="http://schemas.microsoft.com/office/drawing/2014/main" id="{9C624FC2-0B8F-D4B7-1EDF-5CF829508FE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D72A30E-4539-222C-D4F7-756C46C51B7A}"/>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25171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F0C49-88DB-516A-FDDC-4C2C7AF0DB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2E95F63-0BAE-41AC-23DB-9ED90A79DB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E1B2859-F293-A3BA-A27D-EA16338DE0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580EB3-2C88-B51B-3CB9-FEE190B64C41}"/>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6" name="Footer Placeholder 5">
            <a:extLst>
              <a:ext uri="{FF2B5EF4-FFF2-40B4-BE49-F238E27FC236}">
                <a16:creationId xmlns:a16="http://schemas.microsoft.com/office/drawing/2014/main" id="{B58C293A-787A-4B47-6FD9-C79E2EEF47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B4F6BB-8994-D51E-0BD2-FE8CDADAC237}"/>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127663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FBAD-EA95-18D3-40CB-F5F24AC33D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8B255A6-0002-A90D-9999-73B1394CBB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B155A1D-3DF2-984E-F877-0793CFAB7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A184A9-E555-A489-8013-CF8B77B233A2}"/>
              </a:ext>
            </a:extLst>
          </p:cNvPr>
          <p:cNvSpPr>
            <a:spLocks noGrp="1"/>
          </p:cNvSpPr>
          <p:nvPr>
            <p:ph type="dt" sz="half" idx="10"/>
          </p:nvPr>
        </p:nvSpPr>
        <p:spPr/>
        <p:txBody>
          <a:bodyPr/>
          <a:lstStyle/>
          <a:p>
            <a:fld id="{858FFD6C-4173-4EF9-ADDE-4042EE94CF9F}" type="datetimeFigureOut">
              <a:rPr lang="en-CA" smtClean="0"/>
              <a:t>2022-12-19</a:t>
            </a:fld>
            <a:endParaRPr lang="en-CA"/>
          </a:p>
        </p:txBody>
      </p:sp>
      <p:sp>
        <p:nvSpPr>
          <p:cNvPr id="6" name="Footer Placeholder 5">
            <a:extLst>
              <a:ext uri="{FF2B5EF4-FFF2-40B4-BE49-F238E27FC236}">
                <a16:creationId xmlns:a16="http://schemas.microsoft.com/office/drawing/2014/main" id="{EF571791-F640-E650-6735-C14583D3FC4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D17F29-995B-0DEA-6CF1-BB7AE2C61F80}"/>
              </a:ext>
            </a:extLst>
          </p:cNvPr>
          <p:cNvSpPr>
            <a:spLocks noGrp="1"/>
          </p:cNvSpPr>
          <p:nvPr>
            <p:ph type="sldNum" sz="quarter" idx="12"/>
          </p:nvPr>
        </p:nvSpPr>
        <p:spPr/>
        <p:txBody>
          <a:bodyPr/>
          <a:lstStyle/>
          <a:p>
            <a:fld id="{424404C9-26D9-45D9-B249-FC1B3D96DA57}" type="slidenum">
              <a:rPr lang="en-CA" smtClean="0"/>
              <a:t>‹#›</a:t>
            </a:fld>
            <a:endParaRPr lang="en-CA"/>
          </a:p>
        </p:txBody>
      </p:sp>
    </p:spTree>
    <p:extLst>
      <p:ext uri="{BB962C8B-B14F-4D97-AF65-F5344CB8AC3E}">
        <p14:creationId xmlns:p14="http://schemas.microsoft.com/office/powerpoint/2010/main" val="366718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E26094-3842-4EB7-E8EA-9AF95FC2BB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ED75398-BEB8-82D0-03DC-7D4606C469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2E5E48A-0D6A-D054-4FB0-D75263ECE6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FFD6C-4173-4EF9-ADDE-4042EE94CF9F}" type="datetimeFigureOut">
              <a:rPr lang="en-CA" smtClean="0"/>
              <a:t>2022-12-19</a:t>
            </a:fld>
            <a:endParaRPr lang="en-CA"/>
          </a:p>
        </p:txBody>
      </p:sp>
      <p:sp>
        <p:nvSpPr>
          <p:cNvPr id="5" name="Footer Placeholder 4">
            <a:extLst>
              <a:ext uri="{FF2B5EF4-FFF2-40B4-BE49-F238E27FC236}">
                <a16:creationId xmlns:a16="http://schemas.microsoft.com/office/drawing/2014/main" id="{9EDBB2BD-A0A7-6DFE-9C54-301903587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60BEB24-85EA-AE6B-7DEF-B6C1845F5E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404C9-26D9-45D9-B249-FC1B3D96DA57}" type="slidenum">
              <a:rPr lang="en-CA" smtClean="0"/>
              <a:t>‹#›</a:t>
            </a:fld>
            <a:endParaRPr lang="en-CA"/>
          </a:p>
        </p:txBody>
      </p:sp>
    </p:spTree>
    <p:extLst>
      <p:ext uri="{BB962C8B-B14F-4D97-AF65-F5344CB8AC3E}">
        <p14:creationId xmlns:p14="http://schemas.microsoft.com/office/powerpoint/2010/main" val="2053275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68C2A1-53F2-9010-B0DB-B4B784E97C8F}"/>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I feel well supported at school as I strive to meet my potential.</a:t>
            </a:r>
          </a:p>
        </p:txBody>
      </p:sp>
      <p:pic>
        <p:nvPicPr>
          <p:cNvPr id="4" name="Picture 3">
            <a:extLst>
              <a:ext uri="{FF2B5EF4-FFF2-40B4-BE49-F238E27FC236}">
                <a16:creationId xmlns:a16="http://schemas.microsoft.com/office/drawing/2014/main" id="{41751C21-73E2-457F-691D-09752ED6EC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9D5ADF05-F113-1A00-C930-A3C036C979E9}"/>
              </a:ext>
            </a:extLst>
          </p:cNvPr>
          <p:cNvSpPr txBox="1"/>
          <p:nvPr/>
        </p:nvSpPr>
        <p:spPr>
          <a:xfrm>
            <a:off x="1016000" y="29210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139579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3A8269-A861-7DB7-587A-E8232ED91102}"/>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gain meaningful positive value from being a member of the school community.</a:t>
            </a:r>
          </a:p>
          <a:p>
            <a:pPr algn="ctr"/>
            <a:r>
              <a:rPr lang="en-CA" b="1">
                <a:latin typeface="Times New Roman" panose="02020603050405020304" pitchFamily="18" charset="0"/>
              </a:rPr>
              <a:t>(C8 Agreement)</a:t>
            </a:r>
          </a:p>
        </p:txBody>
      </p:sp>
      <p:pic>
        <p:nvPicPr>
          <p:cNvPr id="3" name="Picture 2">
            <a:extLst>
              <a:ext uri="{FF2B5EF4-FFF2-40B4-BE49-F238E27FC236}">
                <a16:creationId xmlns:a16="http://schemas.microsoft.com/office/drawing/2014/main" id="{9AEB4C2A-A8CD-F7C7-8BC8-D8930E35DF33}"/>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5293AC68-CC78-999E-1D90-749B9B9F17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600567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D27FF-9E1C-424A-2F53-403E2EA2799C}"/>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make a meaningful positive contribution to the experience of others within the school community.</a:t>
            </a:r>
          </a:p>
          <a:p>
            <a:pPr algn="ctr"/>
            <a:r>
              <a:rPr lang="en-CA" b="1">
                <a:latin typeface="Times New Roman" panose="02020603050405020304" pitchFamily="18" charset="0"/>
              </a:rPr>
              <a:t>(C9 Agreement)</a:t>
            </a:r>
          </a:p>
        </p:txBody>
      </p:sp>
      <p:pic>
        <p:nvPicPr>
          <p:cNvPr id="3" name="Picture 2">
            <a:extLst>
              <a:ext uri="{FF2B5EF4-FFF2-40B4-BE49-F238E27FC236}">
                <a16:creationId xmlns:a16="http://schemas.microsoft.com/office/drawing/2014/main" id="{DAFC4BF5-6BCF-D36F-F102-1287FC4AA1A4}"/>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9951E711-6C2D-6D2D-4177-0526839DD7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245980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52428-498A-6E3A-21D1-328AF49FBB4F}"/>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treated as an individual with unique needs, interests, and talents.</a:t>
            </a:r>
          </a:p>
          <a:p>
            <a:pPr algn="ctr"/>
            <a:r>
              <a:rPr lang="en-CA" b="1">
                <a:latin typeface="Times New Roman" panose="02020603050405020304" pitchFamily="18" charset="0"/>
              </a:rPr>
              <a:t>(C10 Agreement)</a:t>
            </a:r>
          </a:p>
        </p:txBody>
      </p:sp>
      <p:pic>
        <p:nvPicPr>
          <p:cNvPr id="3" name="Picture 2">
            <a:extLst>
              <a:ext uri="{FF2B5EF4-FFF2-40B4-BE49-F238E27FC236}">
                <a16:creationId xmlns:a16="http://schemas.microsoft.com/office/drawing/2014/main" id="{464602C1-DF3F-DBA3-D63E-61363D0576CE}"/>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1FCB03B7-9758-ACEC-04A2-879D462C4F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415581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9EA1E5-720B-D0DF-A085-7A1A883ABE6C}"/>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My school experience has helped me learn to engage constructively with people holding different perspectives from my own.</a:t>
            </a:r>
          </a:p>
          <a:p>
            <a:pPr algn="ctr"/>
            <a:r>
              <a:rPr lang="en-CA" b="1">
                <a:latin typeface="Times New Roman" panose="02020603050405020304" pitchFamily="18" charset="0"/>
              </a:rPr>
              <a:t>(C13 Agreement)</a:t>
            </a:r>
          </a:p>
        </p:txBody>
      </p:sp>
      <p:pic>
        <p:nvPicPr>
          <p:cNvPr id="3" name="Picture 2">
            <a:extLst>
              <a:ext uri="{FF2B5EF4-FFF2-40B4-BE49-F238E27FC236}">
                <a16:creationId xmlns:a16="http://schemas.microsoft.com/office/drawing/2014/main" id="{0C7EA397-D4CE-0E83-7178-C731917F860A}"/>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B022908-39FB-4746-CF14-4773F1F7C0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61908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7B0DC9-B85D-DEE7-A2E8-67246023538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The school encourages a love of learning in me.</a:t>
            </a:r>
          </a:p>
          <a:p>
            <a:pPr algn="ctr"/>
            <a:r>
              <a:rPr lang="en-CA" b="1">
                <a:latin typeface="Times New Roman" panose="02020603050405020304" pitchFamily="18" charset="0"/>
              </a:rPr>
              <a:t>(C14 Agreement)</a:t>
            </a:r>
          </a:p>
        </p:txBody>
      </p:sp>
      <p:pic>
        <p:nvPicPr>
          <p:cNvPr id="3" name="Picture 2">
            <a:extLst>
              <a:ext uri="{FF2B5EF4-FFF2-40B4-BE49-F238E27FC236}">
                <a16:creationId xmlns:a16="http://schemas.microsoft.com/office/drawing/2014/main" id="{FE653313-F859-258C-6242-0DFAFAF4C00C}"/>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A42B5530-701F-5769-1119-134A60BCB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0561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973EFB-6D16-2C94-01FA-422ABDB647E3}"/>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6DB78E49-DD68-B69B-1281-46DA60729AE9}"/>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2C645622-3AA3-15E0-959F-F6594EBD3F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803019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DC8DA2-4991-1FD0-2404-F75D0F2299FB}"/>
              </a:ext>
            </a:extLst>
          </p:cNvPr>
          <p:cNvSpPr txBox="1"/>
          <p:nvPr/>
        </p:nvSpPr>
        <p:spPr>
          <a:xfrm>
            <a:off x="1651000" y="635000"/>
            <a:ext cx="8890000" cy="1477328"/>
          </a:xfrm>
          <a:prstGeom prst="rect">
            <a:avLst/>
          </a:prstGeom>
          <a:noFill/>
        </p:spPr>
        <p:txBody>
          <a:bodyPr vert="horz" wrap="square" rtlCol="0">
            <a:spAutoFit/>
          </a:bodyPr>
          <a:lstStyle/>
          <a:p>
            <a:pPr algn="ctr"/>
            <a:r>
              <a:rPr lang="en-CA" sz="3000" b="1">
                <a:latin typeface="Times New Roman" panose="02020603050405020304" pitchFamily="18" charset="0"/>
              </a:rPr>
              <a:t>How does 'I feel well supported at school as I strive to meet my potential' connect to other measures in the survey?</a:t>
            </a:r>
          </a:p>
        </p:txBody>
      </p:sp>
      <p:pic>
        <p:nvPicPr>
          <p:cNvPr id="4" name="Picture 3">
            <a:extLst>
              <a:ext uri="{FF2B5EF4-FFF2-40B4-BE49-F238E27FC236}">
                <a16:creationId xmlns:a16="http://schemas.microsoft.com/office/drawing/2014/main" id="{F4BA4D20-6433-2F4D-B7D6-0F50AF8572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652DAC9D-9C6F-E318-0928-C911EE81CC25}"/>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10 ranked correlations linked to 'I feel well supported at school as I strive to meet my potential' (under the condition that the corresponding p-value &lt; .01).</a:t>
            </a:r>
          </a:p>
        </p:txBody>
      </p:sp>
    </p:spTree>
    <p:extLst>
      <p:ext uri="{BB962C8B-B14F-4D97-AF65-F5344CB8AC3E}">
        <p14:creationId xmlns:p14="http://schemas.microsoft.com/office/powerpoint/2010/main" val="243395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1B6D62-92C3-61AD-C4C4-4B8623F0E4A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well supported at school as I strive to meet my potential.</a:t>
            </a:r>
          </a:p>
          <a:p>
            <a:pPr algn="ctr"/>
            <a:r>
              <a:rPr lang="en-CA" b="1">
                <a:latin typeface="Times New Roman" panose="02020603050405020304" pitchFamily="18" charset="0"/>
              </a:rPr>
              <a:t>(C11 Agreement)</a:t>
            </a:r>
          </a:p>
        </p:txBody>
      </p:sp>
      <p:pic>
        <p:nvPicPr>
          <p:cNvPr id="3" name="Picture 2">
            <a:extLst>
              <a:ext uri="{FF2B5EF4-FFF2-40B4-BE49-F238E27FC236}">
                <a16:creationId xmlns:a16="http://schemas.microsoft.com/office/drawing/2014/main" id="{7D04A968-F846-3D0C-11E4-D88AE23DDAC6}"/>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sp>
        <p:nvSpPr>
          <p:cNvPr id="4" name="TextBox 3">
            <a:extLst>
              <a:ext uri="{FF2B5EF4-FFF2-40B4-BE49-F238E27FC236}">
                <a16:creationId xmlns:a16="http://schemas.microsoft.com/office/drawing/2014/main" id="{414D7A08-D429-249A-4867-B7BF3066E5B2}"/>
              </a:ext>
            </a:extLst>
          </p:cNvPr>
          <p:cNvSpPr txBox="1"/>
          <p:nvPr/>
        </p:nvSpPr>
        <p:spPr>
          <a:xfrm>
            <a:off x="1016000" y="51689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20 other measures ranked below these 10 in terms of their correlation with 'I feel well supported at school as I strive to meet my potential'.</a:t>
            </a:r>
          </a:p>
        </p:txBody>
      </p:sp>
      <p:pic>
        <p:nvPicPr>
          <p:cNvPr id="6" name="Picture 5">
            <a:extLst>
              <a:ext uri="{FF2B5EF4-FFF2-40B4-BE49-F238E27FC236}">
                <a16:creationId xmlns:a16="http://schemas.microsoft.com/office/drawing/2014/main" id="{0AA7E4E7-E0CB-FD13-E864-8310464497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85763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7DD66A-71A1-F802-19D5-CDBAC555B00E}"/>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'I feel well supported at school as I strive to meet my potential' rank?</a:t>
            </a:r>
          </a:p>
        </p:txBody>
      </p:sp>
      <p:sp>
        <p:nvSpPr>
          <p:cNvPr id="3" name="TextBox 2">
            <a:extLst>
              <a:ext uri="{FF2B5EF4-FFF2-40B4-BE49-F238E27FC236}">
                <a16:creationId xmlns:a16="http://schemas.microsoft.com/office/drawing/2014/main" id="{E41CB65D-0016-5BC1-987E-BCC022FFE0FA}"/>
              </a:ext>
            </a:extLst>
          </p:cNvPr>
          <p:cNvSpPr txBox="1"/>
          <p:nvPr/>
        </p:nvSpPr>
        <p:spPr>
          <a:xfrm>
            <a:off x="1016000" y="2274838"/>
            <a:ext cx="10160000" cy="2308324"/>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'I feel well supported at school as I strive to meet my potential' fits into the rankings for 10 other key measures in the survey. For each of the slides that follow, 'I feel well supported at school as I strive to meet my potential' rises to very near the top of 30 ranked measures. Tables shown here were selected if the 'I feel well supported at school as I strive to meet my potential' correlation coefficient was at or above 0.5.</a:t>
            </a:r>
          </a:p>
        </p:txBody>
      </p:sp>
      <p:pic>
        <p:nvPicPr>
          <p:cNvPr id="5" name="Picture 4">
            <a:extLst>
              <a:ext uri="{FF2B5EF4-FFF2-40B4-BE49-F238E27FC236}">
                <a16:creationId xmlns:a16="http://schemas.microsoft.com/office/drawing/2014/main" id="{7DEAC7A0-A251-2C07-FD9A-765AD12AA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08069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A8CFA8-52BC-B9C0-7B27-5B2C0B95BD3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In general terms, how would you rate your satisfaction with the school?</a:t>
            </a:r>
          </a:p>
          <a:p>
            <a:pPr algn="ctr"/>
            <a:r>
              <a:rPr lang="en-CA" b="1">
                <a:latin typeface="Times New Roman" panose="02020603050405020304" pitchFamily="18" charset="0"/>
              </a:rPr>
              <a:t>(B )</a:t>
            </a:r>
          </a:p>
        </p:txBody>
      </p:sp>
      <p:pic>
        <p:nvPicPr>
          <p:cNvPr id="3" name="Picture 2">
            <a:extLst>
              <a:ext uri="{FF2B5EF4-FFF2-40B4-BE49-F238E27FC236}">
                <a16:creationId xmlns:a16="http://schemas.microsoft.com/office/drawing/2014/main" id="{5E962C2A-55BF-EA55-45BC-CC63D3BD768F}"/>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DAE1858-6708-F85D-6478-8C20B4049C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11340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9C4A73-628E-4269-210A-17BF7B776E8C}"/>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a strong sense of belonging at the school.</a:t>
            </a:r>
          </a:p>
          <a:p>
            <a:pPr algn="ctr"/>
            <a:r>
              <a:rPr lang="en-CA" b="1">
                <a:latin typeface="Times New Roman" panose="02020603050405020304" pitchFamily="18" charset="0"/>
              </a:rPr>
              <a:t>(C3 Agreement)</a:t>
            </a:r>
          </a:p>
        </p:txBody>
      </p:sp>
      <p:pic>
        <p:nvPicPr>
          <p:cNvPr id="3" name="Picture 2">
            <a:extLst>
              <a:ext uri="{FF2B5EF4-FFF2-40B4-BE49-F238E27FC236}">
                <a16:creationId xmlns:a16="http://schemas.microsoft.com/office/drawing/2014/main" id="{20358529-B399-7629-CCC4-CFB5485F48D6}"/>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9C34AD20-072B-D722-F964-E9765B8F54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680127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5CBE4C-C402-50B1-6E70-C2C2EC9B7D82}"/>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emotionally safe while at school.</a:t>
            </a:r>
          </a:p>
          <a:p>
            <a:pPr algn="ctr"/>
            <a:r>
              <a:rPr lang="en-CA" b="1">
                <a:latin typeface="Times New Roman" panose="02020603050405020304" pitchFamily="18" charset="0"/>
              </a:rPr>
              <a:t>(C5 Agreement)</a:t>
            </a:r>
          </a:p>
        </p:txBody>
      </p:sp>
      <p:pic>
        <p:nvPicPr>
          <p:cNvPr id="3" name="Picture 2">
            <a:extLst>
              <a:ext uri="{FF2B5EF4-FFF2-40B4-BE49-F238E27FC236}">
                <a16:creationId xmlns:a16="http://schemas.microsoft.com/office/drawing/2014/main" id="{EBF39D4B-6814-955A-ACA0-0346899F8502}"/>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664FA61F-B9D8-E6E7-3989-DB8786F677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79615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1F4E722-7681-AAB5-2A33-88FCCCAA41B5}"/>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encouraged to express my opinion.</a:t>
            </a:r>
          </a:p>
          <a:p>
            <a:pPr algn="ctr"/>
            <a:r>
              <a:rPr lang="en-CA" b="1">
                <a:latin typeface="Times New Roman" panose="02020603050405020304" pitchFamily="18" charset="0"/>
              </a:rPr>
              <a:t>(C6 Agreement)</a:t>
            </a:r>
          </a:p>
        </p:txBody>
      </p:sp>
      <p:pic>
        <p:nvPicPr>
          <p:cNvPr id="3" name="Picture 2">
            <a:extLst>
              <a:ext uri="{FF2B5EF4-FFF2-40B4-BE49-F238E27FC236}">
                <a16:creationId xmlns:a16="http://schemas.microsoft.com/office/drawing/2014/main" id="{E2590B75-A197-AEBC-F525-2B0AFF4D538B}"/>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D252A74-81DD-A600-F60E-848DA3794B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32552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6597FF-685C-1885-5941-378CCAE1E13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respected and valued at school.</a:t>
            </a:r>
          </a:p>
          <a:p>
            <a:pPr algn="ctr"/>
            <a:r>
              <a:rPr lang="en-CA" b="1">
                <a:latin typeface="Times New Roman" panose="02020603050405020304" pitchFamily="18" charset="0"/>
              </a:rPr>
              <a:t>(C7 Agreement)</a:t>
            </a:r>
          </a:p>
        </p:txBody>
      </p:sp>
      <p:pic>
        <p:nvPicPr>
          <p:cNvPr id="3" name="Picture 2">
            <a:extLst>
              <a:ext uri="{FF2B5EF4-FFF2-40B4-BE49-F238E27FC236}">
                <a16:creationId xmlns:a16="http://schemas.microsoft.com/office/drawing/2014/main" id="{8294C29A-7978-B01E-A696-02CDDCE95B4D}"/>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5DE6F2D-A7B8-7E74-445E-D940334636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817914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Widescreen</PresentationFormat>
  <Paragraphs>35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2022-12-19T21:58:22Z</dcterms:created>
  <dcterms:modified xsi:type="dcterms:W3CDTF">2022-12-19T21:58:26Z</dcterms:modified>
</cp:coreProperties>
</file>