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A52B6-3238-E65E-D49E-B5F2950C1A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877D5FF6-6495-0887-0FA6-9398EEA535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58035BFD-5020-EEB0-2F11-0D608A2B3AB0}"/>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3B3B2D7F-4C30-C687-2AF9-DAD67773711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07AF45D-B0ED-F0C5-391F-60C1F01A0FB7}"/>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3843832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7DB5E-BF46-CBB8-B2FA-520233B804B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CC4E063-1F67-73CC-1B17-85FF5E33EA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E1ECA7B-5CC4-68B8-57C6-E5F58096CB31}"/>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DEA5F73B-8591-100B-877E-8156C664FE5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E2DE9E4-2EFF-FA72-7047-56554F1ADCA2}"/>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98320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A14A4F-7BC6-9D16-8BA9-D732486962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932139B-EAD7-3CEE-6352-AC338237E6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6DB0F11-52F8-401D-93AC-B2C6DE0A33D2}"/>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E2867ACB-7090-0616-11EA-D5C78A97E4D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B6465B0-5A90-B93A-00B4-45E61CD47814}"/>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405120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559B7-1574-B89E-80A4-2A0EC4183E6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242D4B3-EADD-56A8-3435-E17EF1A065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C0370F-D1EC-04C4-8923-F5A39D7B329F}"/>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4BD340A4-A491-531A-A460-78C89B3BEB7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1CB5091-9DFF-DF83-DC8A-5BD94DC3C2AD}"/>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232155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93C05-8B85-30CE-7752-F6F77B59DB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02758D74-C649-4993-2041-0BDFC4C0F9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F518F-8174-3C76-4C96-48C1E1CE6968}"/>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B3CDC734-CA6A-9927-D6C6-6E5532252AD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4B7FAB1-2C8C-B23C-C36E-CE943F4083A6}"/>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2539773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CA380-5D53-DAB6-B6EE-305056E6FA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CE46461-28C7-7AED-06C7-ABD62E80EA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CE7767A-BD94-620A-2E14-E92AAEA608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F045AFE-8390-9CFC-CA7D-402DBF85F04D}"/>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6" name="Footer Placeholder 5">
            <a:extLst>
              <a:ext uri="{FF2B5EF4-FFF2-40B4-BE49-F238E27FC236}">
                <a16:creationId xmlns:a16="http://schemas.microsoft.com/office/drawing/2014/main" id="{6775C98A-B314-938B-AB54-EDA2CF0D443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ECD1BE1-C793-6438-E2C2-464EE5037BF3}"/>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4223791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A98EA-33A2-3946-5119-D2FD6B5A08D9}"/>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6E28532-4341-08A5-FEAF-76F4FE7D27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1ADCCD-0A69-9942-0CEA-62DC71C6CC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B5F7D9EB-1AA0-5986-4AF9-C580DEC84B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A94464-CB86-9CB1-80F1-E939803631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1784CCE-2D8B-8931-E720-916C69FAD1B6}"/>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8" name="Footer Placeholder 7">
            <a:extLst>
              <a:ext uri="{FF2B5EF4-FFF2-40B4-BE49-F238E27FC236}">
                <a16:creationId xmlns:a16="http://schemas.microsoft.com/office/drawing/2014/main" id="{A1CFA7B4-15B7-0994-05A2-235AEFC1A3B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0FB4E6D-4EDC-FD63-46F8-543F95D996BC}"/>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2555261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0B67-AED2-4126-1A24-8A103193B8F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AF26945-7F68-7B3C-A3FA-4C3F4D000D08}"/>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4" name="Footer Placeholder 3">
            <a:extLst>
              <a:ext uri="{FF2B5EF4-FFF2-40B4-BE49-F238E27FC236}">
                <a16:creationId xmlns:a16="http://schemas.microsoft.com/office/drawing/2014/main" id="{BAC3164D-3ED1-3C6F-74D4-3E31D197BAB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5AEA9074-3979-31C5-80AB-95EA11CC7DA0}"/>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242129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5F03D5-4F79-7E1D-0E13-B8E97B47C27D}"/>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3" name="Footer Placeholder 2">
            <a:extLst>
              <a:ext uri="{FF2B5EF4-FFF2-40B4-BE49-F238E27FC236}">
                <a16:creationId xmlns:a16="http://schemas.microsoft.com/office/drawing/2014/main" id="{F2B293C1-0B6A-3836-72F5-B5C38250A12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E597491-E05E-115F-8A82-5414213284D9}"/>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3300838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2770-C1FC-23CB-A21A-56C9FAE756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A8A0773-1277-27AF-EAAE-5856D3C30F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A88AA36-0232-2D30-36D8-6EE36E4D21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8ED285-64E6-A03C-9D88-8EF35E12564D}"/>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6" name="Footer Placeholder 5">
            <a:extLst>
              <a:ext uri="{FF2B5EF4-FFF2-40B4-BE49-F238E27FC236}">
                <a16:creationId xmlns:a16="http://schemas.microsoft.com/office/drawing/2014/main" id="{0DA6E273-6FBF-16F0-5E88-E5AB0396B7B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5994DA7-DE3C-7394-2C93-7A3E48AF44B5}"/>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327145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B24EA-EB8F-4FA8-83F3-ECCA95D972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D05E99DC-A9A1-362B-2A9E-B8FFDA9EF2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49B672EC-8FE8-D71B-6EA3-DD2D50328A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8541F8-A3B5-4A5E-86E9-5DCBB2A8AE6D}"/>
              </a:ext>
            </a:extLst>
          </p:cNvPr>
          <p:cNvSpPr>
            <a:spLocks noGrp="1"/>
          </p:cNvSpPr>
          <p:nvPr>
            <p:ph type="dt" sz="half" idx="10"/>
          </p:nvPr>
        </p:nvSpPr>
        <p:spPr/>
        <p:txBody>
          <a:bodyPr/>
          <a:lstStyle/>
          <a:p>
            <a:fld id="{452AFE89-91A5-4346-A94B-B6EC2F04E3A6}" type="datetimeFigureOut">
              <a:rPr lang="en-CA" smtClean="0"/>
              <a:t>2024-12-17</a:t>
            </a:fld>
            <a:endParaRPr lang="en-CA"/>
          </a:p>
        </p:txBody>
      </p:sp>
      <p:sp>
        <p:nvSpPr>
          <p:cNvPr id="6" name="Footer Placeholder 5">
            <a:extLst>
              <a:ext uri="{FF2B5EF4-FFF2-40B4-BE49-F238E27FC236}">
                <a16:creationId xmlns:a16="http://schemas.microsoft.com/office/drawing/2014/main" id="{8051FE84-9F66-240E-6BD8-FBBA2E05009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5063286-79B2-99EF-C961-4062D9EDC721}"/>
              </a:ext>
            </a:extLst>
          </p:cNvPr>
          <p:cNvSpPr>
            <a:spLocks noGrp="1"/>
          </p:cNvSpPr>
          <p:nvPr>
            <p:ph type="sldNum" sz="quarter" idx="12"/>
          </p:nvPr>
        </p:nvSpPr>
        <p:spPr/>
        <p:txBody>
          <a:bodyPr/>
          <a:lstStyle/>
          <a:p>
            <a:fld id="{51E2B318-B7B5-49DA-8C89-F6736758D721}" type="slidenum">
              <a:rPr lang="en-CA" smtClean="0"/>
              <a:t>‹#›</a:t>
            </a:fld>
            <a:endParaRPr lang="en-CA"/>
          </a:p>
        </p:txBody>
      </p:sp>
    </p:spTree>
    <p:extLst>
      <p:ext uri="{BB962C8B-B14F-4D97-AF65-F5344CB8AC3E}">
        <p14:creationId xmlns:p14="http://schemas.microsoft.com/office/powerpoint/2010/main" val="157406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76869"/>
            </a:gs>
            <a:gs pos="100000">
              <a:srgbClr val="BBE0E3"/>
            </a:gs>
          </a:gsLst>
          <a:lin ang="81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785217-A9F7-FE1C-D8E2-596F6571AD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626AD75-C837-66C7-7CCD-D4F012644C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5AE37B0-0864-FA7F-745E-7253D9189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2AFE89-91A5-4346-A94B-B6EC2F04E3A6}" type="datetimeFigureOut">
              <a:rPr lang="en-CA" smtClean="0"/>
              <a:t>2024-12-17</a:t>
            </a:fld>
            <a:endParaRPr lang="en-CA"/>
          </a:p>
        </p:txBody>
      </p:sp>
      <p:sp>
        <p:nvSpPr>
          <p:cNvPr id="5" name="Footer Placeholder 4">
            <a:extLst>
              <a:ext uri="{FF2B5EF4-FFF2-40B4-BE49-F238E27FC236}">
                <a16:creationId xmlns:a16="http://schemas.microsoft.com/office/drawing/2014/main" id="{93C2B211-AC38-D80B-3075-2C55953512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75DE7E9C-9060-9708-C600-0B2F05748E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E2B318-B7B5-49DA-8C89-F6736758D721}" type="slidenum">
              <a:rPr lang="en-CA" smtClean="0"/>
              <a:t>‹#›</a:t>
            </a:fld>
            <a:endParaRPr lang="en-CA"/>
          </a:p>
        </p:txBody>
      </p:sp>
    </p:spTree>
    <p:extLst>
      <p:ext uri="{BB962C8B-B14F-4D97-AF65-F5344CB8AC3E}">
        <p14:creationId xmlns:p14="http://schemas.microsoft.com/office/powerpoint/2010/main" val="1900943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B8CFF2-A332-39CD-3051-C8ABD958C6E9}"/>
              </a:ext>
            </a:extLst>
          </p:cNvPr>
          <p:cNvSpPr txBox="1"/>
          <p:nvPr/>
        </p:nvSpPr>
        <p:spPr>
          <a:xfrm>
            <a:off x="1651000" y="635000"/>
            <a:ext cx="8890000" cy="553998"/>
          </a:xfrm>
          <a:prstGeom prst="rect">
            <a:avLst/>
          </a:prstGeom>
          <a:noFill/>
        </p:spPr>
        <p:txBody>
          <a:bodyPr vert="horz" wrap="square" rtlCol="0">
            <a:spAutoFit/>
          </a:bodyPr>
          <a:lstStyle/>
          <a:p>
            <a:pPr algn="ctr"/>
            <a:r>
              <a:rPr lang="en-CA" sz="3000" b="1">
                <a:latin typeface="Times New Roman" panose="02020603050405020304" pitchFamily="18" charset="0"/>
              </a:rPr>
              <a:t>working independently</a:t>
            </a:r>
          </a:p>
        </p:txBody>
      </p:sp>
      <p:pic>
        <p:nvPicPr>
          <p:cNvPr id="4" name="Picture 3">
            <a:extLst>
              <a:ext uri="{FF2B5EF4-FFF2-40B4-BE49-F238E27FC236}">
                <a16:creationId xmlns:a16="http://schemas.microsoft.com/office/drawing/2014/main" id="{0D7D97DF-FBD2-8D8A-E9F5-90B2AAC993FE}"/>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
        <p:nvSpPr>
          <p:cNvPr id="5" name="TextBox 4">
            <a:extLst>
              <a:ext uri="{FF2B5EF4-FFF2-40B4-BE49-F238E27FC236}">
                <a16:creationId xmlns:a16="http://schemas.microsoft.com/office/drawing/2014/main" id="{7EAC52C1-0C93-4370-EB89-8EF861693DBF}"/>
              </a:ext>
            </a:extLst>
          </p:cNvPr>
          <p:cNvSpPr txBox="1"/>
          <p:nvPr/>
        </p:nvSpPr>
        <p:spPr>
          <a:xfrm>
            <a:off x="1016000" y="2463800"/>
            <a:ext cx="10160000" cy="1938992"/>
          </a:xfrm>
          <a:prstGeom prst="rect">
            <a:avLst/>
          </a:prstGeom>
          <a:noFill/>
        </p:spPr>
        <p:txBody>
          <a:bodyPr vert="horz" wrap="square" rtlCol="0">
            <a:spAutoFit/>
          </a:bodyPr>
          <a:lstStyle/>
          <a:p>
            <a:pPr algn="ctr"/>
            <a:r>
              <a:rPr lang="en-US" sz="2400">
                <a:latin typeface="Times New Roman" panose="02020603050405020304" pitchFamily="18" charset="0"/>
              </a:rPr>
              <a:t>36 measures in the Community and Belonging Survey of Students 2024 were compared to each other, generating 630 associations.</a:t>
            </a:r>
          </a:p>
          <a:p>
            <a:pPr algn="ctr"/>
            <a:endParaRPr lang="en-US" sz="2400">
              <a:latin typeface="Times New Roman" panose="02020603050405020304" pitchFamily="18" charset="0"/>
            </a:endParaRPr>
          </a:p>
          <a:p>
            <a:pPr algn="ctr"/>
            <a:r>
              <a:rPr lang="en-US" sz="2400">
                <a:latin typeface="Times New Roman" panose="02020603050405020304" pitchFamily="18" charset="0"/>
              </a:rPr>
              <a:t>Each of the 36 resulting tables displays ranked correlation coefficients for each measure against 35 other measures.</a:t>
            </a:r>
            <a:endParaRPr lang="en-CA" sz="2400">
              <a:latin typeface="Times New Roman" panose="02020603050405020304" pitchFamily="18" charset="0"/>
            </a:endParaRPr>
          </a:p>
        </p:txBody>
      </p:sp>
    </p:spTree>
    <p:extLst>
      <p:ext uri="{BB962C8B-B14F-4D97-AF65-F5344CB8AC3E}">
        <p14:creationId xmlns:p14="http://schemas.microsoft.com/office/powerpoint/2010/main" val="1004373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271E8-D48F-2E82-3C4A-4F5AF62B40D7}"/>
              </a:ext>
            </a:extLst>
          </p:cNvPr>
          <p:cNvSpPr txBox="1"/>
          <p:nvPr/>
        </p:nvSpPr>
        <p:spPr>
          <a:xfrm>
            <a:off x="1651000" y="635000"/>
            <a:ext cx="8890000" cy="1015663"/>
          </a:xfrm>
          <a:prstGeom prst="rect">
            <a:avLst/>
          </a:prstGeom>
          <a:noFill/>
        </p:spPr>
        <p:txBody>
          <a:bodyPr vert="horz" wrap="square" rtlCol="0">
            <a:spAutoFit/>
          </a:bodyPr>
          <a:lstStyle/>
          <a:p>
            <a:pPr algn="ctr"/>
            <a:r>
              <a:rPr lang="en-US" sz="3000" b="1">
                <a:latin typeface="Times New Roman" panose="02020603050405020304" pitchFamily="18" charset="0"/>
              </a:rPr>
              <a:t>How does 'working independently' connect to other measures in the survey?</a:t>
            </a:r>
            <a:endParaRPr lang="en-CA" sz="3000" b="1">
              <a:latin typeface="Times New Roman" panose="02020603050405020304" pitchFamily="18" charset="0"/>
            </a:endParaRPr>
          </a:p>
        </p:txBody>
      </p:sp>
      <p:pic>
        <p:nvPicPr>
          <p:cNvPr id="4" name="Picture 3">
            <a:extLst>
              <a:ext uri="{FF2B5EF4-FFF2-40B4-BE49-F238E27FC236}">
                <a16:creationId xmlns:a16="http://schemas.microsoft.com/office/drawing/2014/main" id="{AA4D4BA6-9DE8-939D-DE24-3AC37B7420A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
        <p:nvSpPr>
          <p:cNvPr id="5" name="TextBox 4">
            <a:extLst>
              <a:ext uri="{FF2B5EF4-FFF2-40B4-BE49-F238E27FC236}">
                <a16:creationId xmlns:a16="http://schemas.microsoft.com/office/drawing/2014/main" id="{6F74C1BC-5776-E2A8-64C9-EB48B4221129}"/>
              </a:ext>
            </a:extLst>
          </p:cNvPr>
          <p:cNvSpPr txBox="1"/>
          <p:nvPr/>
        </p:nvSpPr>
        <p:spPr>
          <a:xfrm>
            <a:off x="1016000" y="3013502"/>
            <a:ext cx="10160000" cy="830997"/>
          </a:xfrm>
          <a:prstGeom prst="rect">
            <a:avLst/>
          </a:prstGeom>
          <a:noFill/>
        </p:spPr>
        <p:txBody>
          <a:bodyPr vert="horz" wrap="square" rtlCol="0">
            <a:spAutoFit/>
          </a:bodyPr>
          <a:lstStyle/>
          <a:p>
            <a:pPr algn="ctr"/>
            <a:r>
              <a:rPr lang="en-US" sz="2400" dirty="0">
                <a:latin typeface="Times New Roman" panose="02020603050405020304" pitchFamily="18" charset="0"/>
              </a:rPr>
              <a:t>The next slide shows the top ranked correlation linked to 'working independently' (under the condition that the corresponding p-value &lt; .01).</a:t>
            </a:r>
            <a:endParaRPr lang="en-CA" sz="2400" dirty="0">
              <a:latin typeface="Times New Roman" panose="02020603050405020304" pitchFamily="18" charset="0"/>
            </a:endParaRPr>
          </a:p>
        </p:txBody>
      </p:sp>
    </p:spTree>
    <p:extLst>
      <p:ext uri="{BB962C8B-B14F-4D97-AF65-F5344CB8AC3E}">
        <p14:creationId xmlns:p14="http://schemas.microsoft.com/office/powerpoint/2010/main" val="2241348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A5E591-3E87-173D-2456-BD7B5E51F7C1}"/>
              </a:ext>
            </a:extLst>
          </p:cNvPr>
          <p:cNvSpPr txBox="1"/>
          <p:nvPr/>
        </p:nvSpPr>
        <p:spPr>
          <a:xfrm>
            <a:off x="1651000" y="635000"/>
            <a:ext cx="8890000" cy="646331"/>
          </a:xfrm>
          <a:prstGeom prst="rect">
            <a:avLst/>
          </a:prstGeom>
          <a:noFill/>
        </p:spPr>
        <p:txBody>
          <a:bodyPr vert="horz" wrap="square" rtlCol="0">
            <a:spAutoFit/>
          </a:bodyPr>
          <a:lstStyle/>
          <a:p>
            <a:pPr algn="ctr"/>
            <a:r>
              <a:rPr lang="en-CA" b="1">
                <a:latin typeface="Times New Roman" panose="02020603050405020304" pitchFamily="18" charset="0"/>
              </a:rPr>
              <a:t>working independently</a:t>
            </a:r>
          </a:p>
          <a:p>
            <a:pPr algn="ctr"/>
            <a:r>
              <a:rPr lang="en-CA" b="1">
                <a:latin typeface="Times New Roman" panose="02020603050405020304" pitchFamily="18" charset="0"/>
              </a:rPr>
              <a:t>(D15 Preparedness)</a:t>
            </a:r>
          </a:p>
        </p:txBody>
      </p:sp>
      <p:pic>
        <p:nvPicPr>
          <p:cNvPr id="3" name="Picture 2">
            <a:extLst>
              <a:ext uri="{FF2B5EF4-FFF2-40B4-BE49-F238E27FC236}">
                <a16:creationId xmlns:a16="http://schemas.microsoft.com/office/drawing/2014/main" id="{1B7D05B5-A844-9C58-94AF-16EC1633483E}"/>
              </a:ext>
            </a:extLst>
          </p:cNvPr>
          <p:cNvPicPr>
            <a:picLocks noChangeAspect="1"/>
          </p:cNvPicPr>
          <p:nvPr/>
        </p:nvPicPr>
        <p:blipFill>
          <a:blip r:embed="rId2"/>
          <a:stretch>
            <a:fillRect/>
          </a:stretch>
        </p:blipFill>
        <p:spPr>
          <a:xfrm>
            <a:off x="2433638" y="3319463"/>
            <a:ext cx="7324725" cy="219075"/>
          </a:xfrm>
          <a:prstGeom prst="rect">
            <a:avLst/>
          </a:prstGeom>
          <a:solidFill>
            <a:schemeClr val="accent1">
              <a:alpha val="0"/>
            </a:schemeClr>
          </a:solidFill>
        </p:spPr>
      </p:pic>
      <p:sp>
        <p:nvSpPr>
          <p:cNvPr id="4" name="TextBox 3">
            <a:extLst>
              <a:ext uri="{FF2B5EF4-FFF2-40B4-BE49-F238E27FC236}">
                <a16:creationId xmlns:a16="http://schemas.microsoft.com/office/drawing/2014/main" id="{2F72B00D-B5A6-BD7C-EFC3-9568DD6E0A32}"/>
              </a:ext>
            </a:extLst>
          </p:cNvPr>
          <p:cNvSpPr txBox="1"/>
          <p:nvPr/>
        </p:nvSpPr>
        <p:spPr>
          <a:xfrm>
            <a:off x="1016000" y="4178300"/>
            <a:ext cx="10160000" cy="646331"/>
          </a:xfrm>
          <a:prstGeom prst="rect">
            <a:avLst/>
          </a:prstGeom>
          <a:noFill/>
        </p:spPr>
        <p:txBody>
          <a:bodyPr vert="horz" wrap="square" rtlCol="0">
            <a:spAutoFit/>
          </a:bodyPr>
          <a:lstStyle/>
          <a:p>
            <a:pPr algn="ctr"/>
            <a:r>
              <a:rPr lang="en-US" b="1" dirty="0">
                <a:latin typeface="Times New Roman" panose="02020603050405020304" pitchFamily="18" charset="0"/>
              </a:rPr>
              <a:t>34 other measures ranked below this measure in terms of their correlation with 'working independently'.</a:t>
            </a:r>
            <a:endParaRPr lang="en-CA" b="1" dirty="0">
              <a:latin typeface="Times New Roman" panose="02020603050405020304" pitchFamily="18" charset="0"/>
            </a:endParaRPr>
          </a:p>
        </p:txBody>
      </p:sp>
      <p:pic>
        <p:nvPicPr>
          <p:cNvPr id="6" name="Picture 5">
            <a:extLst>
              <a:ext uri="{FF2B5EF4-FFF2-40B4-BE49-F238E27FC236}">
                <a16:creationId xmlns:a16="http://schemas.microsoft.com/office/drawing/2014/main" id="{857921D0-36C3-20BB-02D7-61F149C8485A}"/>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Tree>
    <p:extLst>
      <p:ext uri="{BB962C8B-B14F-4D97-AF65-F5344CB8AC3E}">
        <p14:creationId xmlns:p14="http://schemas.microsoft.com/office/powerpoint/2010/main" val="2623706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32BB48-F281-9CA2-3AA0-D7B515F44B1D}"/>
              </a:ext>
            </a:extLst>
          </p:cNvPr>
          <p:cNvSpPr txBox="1"/>
          <p:nvPr/>
        </p:nvSpPr>
        <p:spPr>
          <a:xfrm>
            <a:off x="1651000" y="635000"/>
            <a:ext cx="8890000" cy="553998"/>
          </a:xfrm>
          <a:prstGeom prst="rect">
            <a:avLst/>
          </a:prstGeom>
          <a:noFill/>
        </p:spPr>
        <p:txBody>
          <a:bodyPr vert="horz" wrap="square" rtlCol="0">
            <a:spAutoFit/>
          </a:bodyPr>
          <a:lstStyle/>
          <a:p>
            <a:pPr algn="ctr"/>
            <a:r>
              <a:rPr lang="en-US" sz="3000" b="1">
                <a:latin typeface="Times New Roman" panose="02020603050405020304" pitchFamily="18" charset="0"/>
              </a:rPr>
              <a:t>Where does 'working independently' rank?</a:t>
            </a:r>
            <a:endParaRPr lang="en-CA" sz="3000" b="1">
              <a:latin typeface="Times New Roman" panose="02020603050405020304" pitchFamily="18" charset="0"/>
            </a:endParaRPr>
          </a:p>
        </p:txBody>
      </p:sp>
      <p:sp>
        <p:nvSpPr>
          <p:cNvPr id="3" name="TextBox 2">
            <a:extLst>
              <a:ext uri="{FF2B5EF4-FFF2-40B4-BE49-F238E27FC236}">
                <a16:creationId xmlns:a16="http://schemas.microsoft.com/office/drawing/2014/main" id="{BDDBE5D6-7793-071B-D92F-EBCDA68EAFE2}"/>
              </a:ext>
            </a:extLst>
          </p:cNvPr>
          <p:cNvSpPr txBox="1"/>
          <p:nvPr/>
        </p:nvSpPr>
        <p:spPr>
          <a:xfrm>
            <a:off x="1016000" y="2459504"/>
            <a:ext cx="10160000" cy="1938992"/>
          </a:xfrm>
          <a:prstGeom prst="rect">
            <a:avLst/>
          </a:prstGeom>
          <a:noFill/>
        </p:spPr>
        <p:txBody>
          <a:bodyPr vert="horz" wrap="square" rtlCol="0">
            <a:spAutoFit/>
          </a:bodyPr>
          <a:lstStyle/>
          <a:p>
            <a:pPr algn="ctr"/>
            <a:r>
              <a:rPr lang="en-US" sz="2400" dirty="0">
                <a:latin typeface="Times New Roman" panose="02020603050405020304" pitchFamily="18" charset="0"/>
              </a:rPr>
              <a:t>The slides below display where 'working independently' fits into the rankings for 1 other key measure in the survey. For each of the slides that follow, 'working independently' rises to very near the top of 35 ranked measures. Tables shown here were selected if the 'working independently' correlation coefficient was at or above 0.5.</a:t>
            </a:r>
            <a:endParaRPr lang="en-CA" sz="2400" dirty="0">
              <a:latin typeface="Times New Roman" panose="02020603050405020304" pitchFamily="18" charset="0"/>
            </a:endParaRPr>
          </a:p>
        </p:txBody>
      </p:sp>
      <p:pic>
        <p:nvPicPr>
          <p:cNvPr id="5" name="Picture 4">
            <a:extLst>
              <a:ext uri="{FF2B5EF4-FFF2-40B4-BE49-F238E27FC236}">
                <a16:creationId xmlns:a16="http://schemas.microsoft.com/office/drawing/2014/main" id="{DBDB7085-623F-2888-86C9-D222C21682B8}"/>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Tree>
    <p:extLst>
      <p:ext uri="{BB962C8B-B14F-4D97-AF65-F5344CB8AC3E}">
        <p14:creationId xmlns:p14="http://schemas.microsoft.com/office/powerpoint/2010/main" val="725708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EE24E9-FC88-B416-D45E-799F55781668}"/>
              </a:ext>
            </a:extLst>
          </p:cNvPr>
          <p:cNvSpPr txBox="1"/>
          <p:nvPr/>
        </p:nvSpPr>
        <p:spPr>
          <a:xfrm>
            <a:off x="1651000" y="635000"/>
            <a:ext cx="8890000" cy="646331"/>
          </a:xfrm>
          <a:prstGeom prst="rect">
            <a:avLst/>
          </a:prstGeom>
          <a:noFill/>
        </p:spPr>
        <p:txBody>
          <a:bodyPr vert="horz" wrap="square" rtlCol="0">
            <a:spAutoFit/>
          </a:bodyPr>
          <a:lstStyle/>
          <a:p>
            <a:pPr algn="ctr"/>
            <a:r>
              <a:rPr lang="en-CA" b="1">
                <a:latin typeface="Times New Roman" panose="02020603050405020304" pitchFamily="18" charset="0"/>
              </a:rPr>
              <a:t>thinking critically</a:t>
            </a:r>
          </a:p>
          <a:p>
            <a:pPr algn="ctr"/>
            <a:r>
              <a:rPr lang="en-CA" b="1">
                <a:latin typeface="Times New Roman" panose="02020603050405020304" pitchFamily="18" charset="0"/>
              </a:rPr>
              <a:t>(D13 Preparedness)</a:t>
            </a:r>
          </a:p>
        </p:txBody>
      </p:sp>
      <p:pic>
        <p:nvPicPr>
          <p:cNvPr id="3" name="Picture 2">
            <a:extLst>
              <a:ext uri="{FF2B5EF4-FFF2-40B4-BE49-F238E27FC236}">
                <a16:creationId xmlns:a16="http://schemas.microsoft.com/office/drawing/2014/main" id="{B43374D6-2B2C-4195-ADF9-0884B0F4D109}"/>
              </a:ext>
            </a:extLst>
          </p:cNvPr>
          <p:cNvPicPr>
            <a:picLocks noChangeAspect="1"/>
          </p:cNvPicPr>
          <p:nvPr/>
        </p:nvPicPr>
        <p:blipFill>
          <a:blip r:embed="rId2"/>
          <a:stretch>
            <a:fillRect/>
          </a:stretch>
        </p:blipFill>
        <p:spPr>
          <a:xfrm>
            <a:off x="2433638" y="3119438"/>
            <a:ext cx="7324725" cy="619125"/>
          </a:xfrm>
          <a:prstGeom prst="rect">
            <a:avLst/>
          </a:prstGeom>
          <a:solidFill>
            <a:schemeClr val="accent1">
              <a:alpha val="0"/>
            </a:schemeClr>
          </a:solidFill>
        </p:spPr>
      </p:pic>
      <p:pic>
        <p:nvPicPr>
          <p:cNvPr id="5" name="Picture 4">
            <a:extLst>
              <a:ext uri="{FF2B5EF4-FFF2-40B4-BE49-F238E27FC236}">
                <a16:creationId xmlns:a16="http://schemas.microsoft.com/office/drawing/2014/main" id="{AEA26CA4-415E-38F0-79F5-08A033E8F7AC}"/>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Tree>
    <p:extLst>
      <p:ext uri="{BB962C8B-B14F-4D97-AF65-F5344CB8AC3E}">
        <p14:creationId xmlns:p14="http://schemas.microsoft.com/office/powerpoint/2010/main" val="3510831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BF5063-F856-2E14-DE0B-C19EE201864E}"/>
              </a:ext>
            </a:extLst>
          </p:cNvPr>
          <p:cNvSpPr txBox="1"/>
          <p:nvPr/>
        </p:nvSpPr>
        <p:spPr>
          <a:xfrm>
            <a:off x="1651000" y="2540000"/>
            <a:ext cx="8890000" cy="553998"/>
          </a:xfrm>
          <a:prstGeom prst="rect">
            <a:avLst/>
          </a:prstGeom>
          <a:noFill/>
        </p:spPr>
        <p:txBody>
          <a:bodyPr vert="horz" wrap="square" rtlCol="0">
            <a:spAutoFit/>
          </a:bodyPr>
          <a:lstStyle/>
          <a:p>
            <a:pPr algn="ctr"/>
            <a:r>
              <a:rPr lang="en-CA" sz="3000" b="1">
                <a:latin typeface="Times New Roman" panose="02020603050405020304" pitchFamily="18" charset="0"/>
              </a:rPr>
              <a:t>End of Presentation</a:t>
            </a:r>
          </a:p>
        </p:txBody>
      </p:sp>
      <p:sp>
        <p:nvSpPr>
          <p:cNvPr id="3" name="TextBox 2">
            <a:extLst>
              <a:ext uri="{FF2B5EF4-FFF2-40B4-BE49-F238E27FC236}">
                <a16:creationId xmlns:a16="http://schemas.microsoft.com/office/drawing/2014/main" id="{CF9060E6-9677-B5FB-A525-C5ED24A845DA}"/>
              </a:ext>
            </a:extLst>
          </p:cNvPr>
          <p:cNvSpPr txBox="1"/>
          <p:nvPr/>
        </p:nvSpPr>
        <p:spPr>
          <a:xfrm>
            <a:off x="1905000" y="5080000"/>
            <a:ext cx="6350000" cy="923330"/>
          </a:xfrm>
          <a:prstGeom prst="rect">
            <a:avLst/>
          </a:prstGeom>
          <a:noFill/>
        </p:spPr>
        <p:txBody>
          <a:bodyPr vert="horz" rtlCol="0">
            <a:spAutoFit/>
          </a:bodyPr>
          <a:lstStyle/>
          <a:p>
            <a:r>
              <a:rPr lang="en-US">
                <a:latin typeface="Times New Roman" panose="02020603050405020304" pitchFamily="18" charset="0"/>
              </a:rPr>
              <a:t>This file was prepared by Kevin Graham</a:t>
            </a:r>
          </a:p>
          <a:p>
            <a:r>
              <a:rPr lang="en-US">
                <a:latin typeface="Times New Roman" panose="02020603050405020304" pitchFamily="18" charset="0"/>
              </a:rPr>
              <a:t>President, Lookout Management Inc.</a:t>
            </a:r>
          </a:p>
          <a:p>
            <a:r>
              <a:rPr lang="en-US">
                <a:latin typeface="Times New Roman" panose="02020603050405020304" pitchFamily="18" charset="0"/>
              </a:rPr>
              <a:t>kevin@lookoutmanagement.com</a:t>
            </a:r>
            <a:endParaRPr lang="en-CA">
              <a:latin typeface="Times New Roman" panose="02020603050405020304" pitchFamily="18" charset="0"/>
            </a:endParaRPr>
          </a:p>
        </p:txBody>
      </p:sp>
      <p:pic>
        <p:nvPicPr>
          <p:cNvPr id="5" name="Picture 4">
            <a:extLst>
              <a:ext uri="{FF2B5EF4-FFF2-40B4-BE49-F238E27FC236}">
                <a16:creationId xmlns:a16="http://schemas.microsoft.com/office/drawing/2014/main" id="{03AC6AB7-D02A-477A-4AA9-129F427E01F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10795000" y="6223000"/>
            <a:ext cx="1257300" cy="508000"/>
          </a:xfrm>
          <a:prstGeom prst="rect">
            <a:avLst/>
          </a:prstGeom>
        </p:spPr>
      </p:pic>
    </p:spTree>
    <p:extLst>
      <p:ext uri="{BB962C8B-B14F-4D97-AF65-F5344CB8AC3E}">
        <p14:creationId xmlns:p14="http://schemas.microsoft.com/office/powerpoint/2010/main" val="2241459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196</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Kevin Graham</dc:creator>
  <cp:lastModifiedBy>Kevin Graham</cp:lastModifiedBy>
  <cp:revision>4</cp:revision>
  <dcterms:created xsi:type="dcterms:W3CDTF">2024-12-14T00:19:14Z</dcterms:created>
  <dcterms:modified xsi:type="dcterms:W3CDTF">2024-12-18T00:10:43Z</dcterms:modified>
</cp:coreProperties>
</file>