
<file path=[Content_Types].xml><?xml version="1.0" encoding="utf-8"?>
<Types xmlns="http://schemas.openxmlformats.org/package/2006/content-types">
  <Default Extension="bmp" ContentType="image/bmp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3B71B-81C1-4AE5-CEAB-79DB02650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7E39DA-AC37-795B-56E9-D10825F50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4C1CC-0F72-ED02-C89D-F8B6F7EA4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AFEE-F039-4364-BDBB-7EC7AC531E68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EE9F7-3B7C-01A7-A81E-CE6470D79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3F92D-48A1-7542-DF4B-1CD76304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EC0-6097-41E3-8C7F-07C3922494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631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1C43C-FC66-2FCB-E914-E2CD0A50E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7E36B-A361-5C70-53A4-DEB39CF88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49704-FA5F-466B-0B90-F672C934F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AFEE-F039-4364-BDBB-7EC7AC531E68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2654C-5276-8466-D54A-750D15492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C86B9-6FC8-0C1E-BB14-4D78ABC91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EC0-6097-41E3-8C7F-07C3922494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145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634E65-C987-3B50-3A39-2A53EC078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9E3A1-6AD6-D137-5192-D0A316C04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D5AE8-583F-490D-2D8C-EAF77EDA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AFEE-F039-4364-BDBB-7EC7AC531E68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62493-03B0-4721-81AC-4D9A63CC9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02165-8C44-E212-6EE3-3270887E1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EC0-6097-41E3-8C7F-07C3922494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734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BACB8-268E-30CB-BC40-396F10B8D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DC037-F614-1AC1-4715-95A238497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A84A4-E594-1C19-0774-616C3A2A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AFEE-F039-4364-BDBB-7EC7AC531E68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4DFBE-43A9-1BFC-C580-18F3C31E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454F7-E1AD-4BF8-1781-240EAD9E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EC0-6097-41E3-8C7F-07C3922494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86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3DB3D-856A-710B-90C9-92613AAB4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8F37B-D058-E98A-F6E1-B83FC631F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4DEAA-8382-57BA-64E5-DF1A69D5B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AFEE-F039-4364-BDBB-7EC7AC531E68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6FEEE-67DF-4633-9BDF-DD2A325F4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195F1-73AE-9117-3917-2E0AC843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EC0-6097-41E3-8C7F-07C3922494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992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DD4BC-FF94-05EC-1656-D547B1B44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D6E5F-9AAF-0727-DD33-2244DC1433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4E77F-5D87-6132-B031-40EFC712A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6C353-6B85-FD13-664D-63BA5DAAC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AFEE-F039-4364-BDBB-7EC7AC531E68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A00BB-6DA5-AA0B-DD92-99DE55B01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576607-9880-33B6-5198-3DEF7259D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EC0-6097-41E3-8C7F-07C3922494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06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09DC6-3ED5-0764-4691-3D0C8A971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E06C6-7D7D-E12F-61BB-C94908602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ED1223-61C5-EB45-093B-E579A7C14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2E499D-15EA-ADB5-F2D4-234B17E5B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E0DD4C-3204-A7D1-CAF3-E8B9F654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9C6967-14D7-C645-D2C2-F9696F4FA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AFEE-F039-4364-BDBB-7EC7AC531E68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AEA9FC-FF05-2038-554E-8ED6141A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3F5645-0DBE-7B14-FFDA-99A4DFE7B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EC0-6097-41E3-8C7F-07C3922494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616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B441E-30CF-1E13-FDFD-57D9068F7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9BB813-C200-9FBD-FEEC-4A9E33369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AFEE-F039-4364-BDBB-7EC7AC531E68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D6F231-1A78-A48C-DC0C-ECA26E996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EB6F5F-D9C6-D75D-F3FF-AE385355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EC0-6097-41E3-8C7F-07C3922494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293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18B85-0C0F-08FF-DEE7-1A12C12B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AFEE-F039-4364-BDBB-7EC7AC531E68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7349FB-7DBA-9C45-F04E-3DEBA921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6DE3E-EBD1-718A-85DD-8292D403E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EC0-6097-41E3-8C7F-07C3922494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9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2B63F-6D71-5D46-6815-AE4DA997C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46CF1-50E6-3499-5227-7C2490FDA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1A5986-71A2-4CE7-6447-B9FC643DA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2BB6D-6FDA-A62C-B42E-B6D8EA448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AFEE-F039-4364-BDBB-7EC7AC531E68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F8D4C-8B40-799A-A0C7-2F35E329E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9F104-4CD2-0A92-9EAA-970315109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EC0-6097-41E3-8C7F-07C3922494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9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ACF3D-7C2D-624D-E519-69D0E99DF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AC0F5C-CA0E-34B9-764E-3336C0D652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D078FC-0C4D-10F6-601C-387BACC45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55F19-A333-8746-8574-C0150D01A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AFEE-F039-4364-BDBB-7EC7AC531E68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D811E-88DE-895B-AA6D-5DEECB185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D93D5-5B1F-B0F0-1F0E-CFCFD91E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BEC0-6097-41E3-8C7F-07C3922494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091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76869"/>
            </a:gs>
            <a:gs pos="100000">
              <a:srgbClr val="BBE0E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CBB63F-5C83-D62D-D418-A9BFDC694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5B320-2F1C-F8F7-B141-890BBBF13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FEEE9-C66B-8039-957A-9B97401EAA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3AFEE-F039-4364-BDBB-7EC7AC531E68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A4E49-5811-4E77-E3C8-E9E527B0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759EA-B0BC-99A5-221A-B5840EF3E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FBEC0-6097-41E3-8C7F-07C3922494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044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EF4727-C9C5-76D3-AC6E-18EB00BFE298}"/>
              </a:ext>
            </a:extLst>
          </p:cNvPr>
          <p:cNvSpPr txBox="1"/>
          <p:nvPr/>
        </p:nvSpPr>
        <p:spPr>
          <a:xfrm>
            <a:off x="1651000" y="635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assuming a leadership role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6CD62B-6ACE-08DE-6DFF-7A07357ED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0309AF-AD9B-CD78-FB71-7D824C5907F6}"/>
              </a:ext>
            </a:extLst>
          </p:cNvPr>
          <p:cNvSpPr txBox="1"/>
          <p:nvPr/>
        </p:nvSpPr>
        <p:spPr>
          <a:xfrm>
            <a:off x="1016000" y="2463800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31 measures in the Community and Belonging Survey of Students 2022 were compared to each other, generating 465 associations.</a:t>
            </a:r>
          </a:p>
          <a:p>
            <a:pPr algn="ctr"/>
            <a:endParaRPr lang="en-CA" sz="2400">
              <a:latin typeface="Times New Roman" panose="02020603050405020304" pitchFamily="18" charset="0"/>
            </a:endParaRPr>
          </a:p>
          <a:p>
            <a:pPr algn="ctr"/>
            <a:r>
              <a:rPr lang="en-CA" sz="2400">
                <a:latin typeface="Times New Roman" panose="02020603050405020304" pitchFamily="18" charset="0"/>
              </a:rPr>
              <a:t>Each of the 31 resulting tables displays ranked correlation coefficients for each measure against 30 other measures.</a:t>
            </a:r>
          </a:p>
        </p:txBody>
      </p:sp>
    </p:spTree>
    <p:extLst>
      <p:ext uri="{BB962C8B-B14F-4D97-AF65-F5344CB8AC3E}">
        <p14:creationId xmlns:p14="http://schemas.microsoft.com/office/powerpoint/2010/main" val="420951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59E5E4-AAF9-3831-62E3-4BFBED88E45B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How does 'assuming a leadership role' connect to other measures in the survey?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F06A0F-BA0C-8F4D-BC53-12B2FA574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292F95-B9CD-D510-F3E3-A4E1AEED40CC}"/>
              </a:ext>
            </a:extLst>
          </p:cNvPr>
          <p:cNvSpPr txBox="1"/>
          <p:nvPr/>
        </p:nvSpPr>
        <p:spPr>
          <a:xfrm>
            <a:off x="1016000" y="3013502"/>
            <a:ext cx="10160000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The next slide shows the top 4 ranked correlations linked to 'assuming a leadership role' (under the condition that the corresponding p-value &lt; .01).</a:t>
            </a:r>
          </a:p>
        </p:txBody>
      </p:sp>
    </p:spTree>
    <p:extLst>
      <p:ext uri="{BB962C8B-B14F-4D97-AF65-F5344CB8AC3E}">
        <p14:creationId xmlns:p14="http://schemas.microsoft.com/office/powerpoint/2010/main" val="213054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01B028-34A4-2E32-5E26-47A5B9D4DD88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assuming a leadership role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(D4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67B099-5917-05B1-0781-5705C920D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019425"/>
            <a:ext cx="7324725" cy="8191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61DE57-4A35-399D-090C-ED6C9B33E4DC}"/>
              </a:ext>
            </a:extLst>
          </p:cNvPr>
          <p:cNvSpPr txBox="1"/>
          <p:nvPr/>
        </p:nvSpPr>
        <p:spPr>
          <a:xfrm>
            <a:off x="1016000" y="4470400"/>
            <a:ext cx="10160000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26 other measures ranked below these 4 in terms of their correlation with 'assuming a leadership role'.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9647F0-024E-62DF-C341-88F90B958C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655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C93A52-CA54-BCA7-5FF0-D9F10A1EA80C}"/>
              </a:ext>
            </a:extLst>
          </p:cNvPr>
          <p:cNvSpPr txBox="1"/>
          <p:nvPr/>
        </p:nvSpPr>
        <p:spPr>
          <a:xfrm>
            <a:off x="1651000" y="635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Where does 'assuming a leadership role' rank?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A41DCE-7313-8580-4267-102EE84179A7}"/>
              </a:ext>
            </a:extLst>
          </p:cNvPr>
          <p:cNvSpPr txBox="1"/>
          <p:nvPr/>
        </p:nvSpPr>
        <p:spPr>
          <a:xfrm>
            <a:off x="1016000" y="2459504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The slides below display where 'assuming a leadership role' fits into the rankings for 4 other key measures in the survey. For each of the slides that follow, 'assuming a leadership role' rises to very near the top of 30 ranked measures. Tables shown here were selected if the 'assuming a leadership role' correlation coefficient was at or above 0.5.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120B10-7B19-A30F-7A98-E0BE96C54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0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DA490E-DC49-1D10-77BB-47BA147CB1E3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adapting to face new challenges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(D1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ABC944-F799-8F29-3ABB-F8E552489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819400"/>
            <a:ext cx="7324725" cy="1219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E180C6-B5CC-822B-12C5-9C635739DE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57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34D753-BBB7-7584-D961-9BE4ADACC590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advocating for myself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(D2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3AC285-08A1-787D-2C68-7C2BDAF0A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119438"/>
            <a:ext cx="7324725" cy="6191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4E95ED-7736-393E-F118-8C8F437610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753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6B95F2-A9B8-F58A-974C-7E53002664D2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approaching life with intellectual curiosity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(D3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38BDC2-866F-D457-0982-CBF43263E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919413"/>
            <a:ext cx="7324725" cy="10191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C243A6-71BD-7E4A-A464-3558F7662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657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E72674-D381-E783-BADE-5F9934DDCFC8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conducting myself with confidence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(D5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B091BD-A5E1-80A3-0050-B40AABA3E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E81E82-EFA0-DAEF-CD6F-BF1B74CB9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310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A1190A-9AB5-9CD3-ED9C-BD08EEAED08C}"/>
              </a:ext>
            </a:extLst>
          </p:cNvPr>
          <p:cNvSpPr txBox="1"/>
          <p:nvPr/>
        </p:nvSpPr>
        <p:spPr>
          <a:xfrm>
            <a:off x="1651000" y="2540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End of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7F7CB7-4360-F9E7-B29C-3C76A79E72C4}"/>
              </a:ext>
            </a:extLst>
          </p:cNvPr>
          <p:cNvSpPr txBox="1"/>
          <p:nvPr/>
        </p:nvSpPr>
        <p:spPr>
          <a:xfrm>
            <a:off x="1905000" y="5080000"/>
            <a:ext cx="635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>
                <a:latin typeface="Times New Roman" panose="02020603050405020304" pitchFamily="18" charset="0"/>
              </a:rPr>
              <a:t>This file was prepared by Kevin Graham</a:t>
            </a:r>
          </a:p>
          <a:p>
            <a:r>
              <a:rPr lang="en-CA">
                <a:latin typeface="Times New Roman" panose="02020603050405020304" pitchFamily="18" charset="0"/>
              </a:rPr>
              <a:t>President, Lookout Management Inc.</a:t>
            </a:r>
          </a:p>
          <a:p>
            <a:r>
              <a:rPr lang="en-CA">
                <a:latin typeface="Times New Roman" panose="02020603050405020304" pitchFamily="18" charset="0"/>
              </a:rPr>
              <a:t>kevin@lookoutmanagement.com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E90264-FD4A-0AC8-2D3E-3299A0B64B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877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2022-12-18T22:00:47Z</dcterms:created>
  <dcterms:modified xsi:type="dcterms:W3CDTF">2022-12-18T22:00:49Z</dcterms:modified>
</cp:coreProperties>
</file>