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33237-E219-6925-EFFB-31C3F10ECB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FD52317-C419-E29A-B078-2F5F28D458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50B864D-2F6D-A60D-6C53-8649F3442DF8}"/>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5" name="Footer Placeholder 4">
            <a:extLst>
              <a:ext uri="{FF2B5EF4-FFF2-40B4-BE49-F238E27FC236}">
                <a16:creationId xmlns:a16="http://schemas.microsoft.com/office/drawing/2014/main" id="{B8C34B67-CD23-4EA7-94D0-5F84A96752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162FEF5-A106-76B0-7229-23CD06D81AF9}"/>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170468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DCAB9-2AB2-70F8-C501-A56CAA7E02E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C5C625E-2FD0-7ED4-D4E4-9AE97970CE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4585EF-82EA-784A-6219-360030C6E078}"/>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5" name="Footer Placeholder 4">
            <a:extLst>
              <a:ext uri="{FF2B5EF4-FFF2-40B4-BE49-F238E27FC236}">
                <a16:creationId xmlns:a16="http://schemas.microsoft.com/office/drawing/2014/main" id="{DC55483D-DBB5-2235-6457-D79B475268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23FF17-D13A-FCEA-CD97-8B5659D91A3C}"/>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156758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2D8A50-8C12-694D-CCFE-22243469F1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58E09B6-5044-E742-E34C-2FDD78E134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9C53DCA-3508-7792-1101-D02804CC0850}"/>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5" name="Footer Placeholder 4">
            <a:extLst>
              <a:ext uri="{FF2B5EF4-FFF2-40B4-BE49-F238E27FC236}">
                <a16:creationId xmlns:a16="http://schemas.microsoft.com/office/drawing/2014/main" id="{7C7DF548-34DE-890B-61EC-9C877175062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FC7081B-3B6A-DF6D-1007-4B484E0FB6DB}"/>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306726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DED26-32D8-4EEB-0C2D-4B2A00CE6DF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0DDC75-5EAF-81E4-7FEB-80B378FD7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A3791FE-DB14-758B-0BD0-60C719717CF5}"/>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5" name="Footer Placeholder 4">
            <a:extLst>
              <a:ext uri="{FF2B5EF4-FFF2-40B4-BE49-F238E27FC236}">
                <a16:creationId xmlns:a16="http://schemas.microsoft.com/office/drawing/2014/main" id="{375E8FCD-C7A5-FBB9-8A51-4AC08815C3E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38C6CB-B4A3-1378-AC63-BF4AC094845A}"/>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150734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96DC-C0AD-BA1B-87BD-F084339509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758F576-161E-D532-ABB6-04EFA21234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2EB91A-CD27-DE11-C20F-C831F0B4C51A}"/>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5" name="Footer Placeholder 4">
            <a:extLst>
              <a:ext uri="{FF2B5EF4-FFF2-40B4-BE49-F238E27FC236}">
                <a16:creationId xmlns:a16="http://schemas.microsoft.com/office/drawing/2014/main" id="{7EE3C706-09F1-8623-F27B-1D45220EA0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B7A8482-C44A-C3EF-0B74-74D54F83F714}"/>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58773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249C-2654-46B1-5AD4-5432E11CC50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1A49AD7-0BE1-92C9-7E9F-6A82FCA882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2021D86-6AC4-A09A-ED8D-8F04A76CD2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3C5A754-B5D0-9F54-493B-2591E59F9C9F}"/>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6" name="Footer Placeholder 5">
            <a:extLst>
              <a:ext uri="{FF2B5EF4-FFF2-40B4-BE49-F238E27FC236}">
                <a16:creationId xmlns:a16="http://schemas.microsoft.com/office/drawing/2014/main" id="{D68648B5-E7DF-777B-DDE1-76C6E4E8425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72CBC96-F7D4-F975-C1E6-97CF8AB8CA53}"/>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355936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485F2-A0D4-84ED-FD02-493A5D19F77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D186EDA-7E29-2330-D78D-B9EB5AEDB7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AE6ECE-C059-9C20-C957-5203A95643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4A3CA55-D21B-159B-F667-065D4A5A00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DC056-24F5-1902-6DA9-5873FBC83C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7E0EC05-4228-E26A-2F6F-C9B697D58DBA}"/>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8" name="Footer Placeholder 7">
            <a:extLst>
              <a:ext uri="{FF2B5EF4-FFF2-40B4-BE49-F238E27FC236}">
                <a16:creationId xmlns:a16="http://schemas.microsoft.com/office/drawing/2014/main" id="{30E38D1A-98C4-0BEE-52AA-7CD8479F8B0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3C9F49B-5193-3710-BC9B-AB6F9F0F2DEB}"/>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67829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3103D-22E9-45C7-0D98-693FD465D84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3184919-4350-FF47-2AAF-68A5A5F7515C}"/>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4" name="Footer Placeholder 3">
            <a:extLst>
              <a:ext uri="{FF2B5EF4-FFF2-40B4-BE49-F238E27FC236}">
                <a16:creationId xmlns:a16="http://schemas.microsoft.com/office/drawing/2014/main" id="{CBECC0B3-A530-3E4F-D023-2980E33D510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C866752-A0C9-4B9A-D62D-88EE060FA1E8}"/>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181080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D7F38-9B66-0AAF-7273-9F11295DF70F}"/>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3" name="Footer Placeholder 2">
            <a:extLst>
              <a:ext uri="{FF2B5EF4-FFF2-40B4-BE49-F238E27FC236}">
                <a16:creationId xmlns:a16="http://schemas.microsoft.com/office/drawing/2014/main" id="{1BD248BA-12B9-D184-00E4-644D441C25C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DEA42FC-69C9-490B-1400-9899D691F847}"/>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267394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133C-0177-5D85-49E7-99C975D42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79FCA24-9E30-3A1F-00BF-FC2026DB7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DEE2E7D-6B71-B0AB-E6DE-6156167AD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C6B9A-98AE-5BCB-C035-95AC205590A4}"/>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6" name="Footer Placeholder 5">
            <a:extLst>
              <a:ext uri="{FF2B5EF4-FFF2-40B4-BE49-F238E27FC236}">
                <a16:creationId xmlns:a16="http://schemas.microsoft.com/office/drawing/2014/main" id="{B3FE6ABF-2B9C-D257-3840-8919B8777C8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E594400-1362-A6E4-C11B-AB060E33D31C}"/>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393775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D142-2EF0-91C2-2C84-E53EF42B0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9FA34DE-582D-5B75-F757-E6588969C9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7457783-B2C8-A2FD-2784-0817ADCF2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B88DF-DFC2-BA5B-094D-99A9CEBDCD3A}"/>
              </a:ext>
            </a:extLst>
          </p:cNvPr>
          <p:cNvSpPr>
            <a:spLocks noGrp="1"/>
          </p:cNvSpPr>
          <p:nvPr>
            <p:ph type="dt" sz="half" idx="10"/>
          </p:nvPr>
        </p:nvSpPr>
        <p:spPr/>
        <p:txBody>
          <a:bodyPr/>
          <a:lstStyle/>
          <a:p>
            <a:fld id="{5924FFEB-581F-436D-8966-E3DDF7EFCD6A}" type="datetimeFigureOut">
              <a:rPr lang="en-CA" smtClean="0"/>
              <a:t>2022-12-19</a:t>
            </a:fld>
            <a:endParaRPr lang="en-CA"/>
          </a:p>
        </p:txBody>
      </p:sp>
      <p:sp>
        <p:nvSpPr>
          <p:cNvPr id="6" name="Footer Placeholder 5">
            <a:extLst>
              <a:ext uri="{FF2B5EF4-FFF2-40B4-BE49-F238E27FC236}">
                <a16:creationId xmlns:a16="http://schemas.microsoft.com/office/drawing/2014/main" id="{8C54C465-92E4-8852-5298-644360D7A6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CFD2438-A14D-058E-A0DA-B21E418F61FF}"/>
              </a:ext>
            </a:extLst>
          </p:cNvPr>
          <p:cNvSpPr>
            <a:spLocks noGrp="1"/>
          </p:cNvSpPr>
          <p:nvPr>
            <p:ph type="sldNum" sz="quarter" idx="12"/>
          </p:nvPr>
        </p:nvSpPr>
        <p:spPr/>
        <p:txBody>
          <a:bodyPr/>
          <a:lstStyle/>
          <a:p>
            <a:fld id="{27031CB5-A375-4508-966B-08E35364BB87}" type="slidenum">
              <a:rPr lang="en-CA" smtClean="0"/>
              <a:t>‹#›</a:t>
            </a:fld>
            <a:endParaRPr lang="en-CA"/>
          </a:p>
        </p:txBody>
      </p:sp>
    </p:spTree>
    <p:extLst>
      <p:ext uri="{BB962C8B-B14F-4D97-AF65-F5344CB8AC3E}">
        <p14:creationId xmlns:p14="http://schemas.microsoft.com/office/powerpoint/2010/main" val="73059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D91CD-27B8-4301-90A0-4AED0007E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AABAB0B-69D6-E529-829F-7F34209E60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B7C9AA9-D383-532E-A87C-1D8F95052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4FFEB-581F-436D-8966-E3DDF7EFCD6A}" type="datetimeFigureOut">
              <a:rPr lang="en-CA" smtClean="0"/>
              <a:t>2022-12-19</a:t>
            </a:fld>
            <a:endParaRPr lang="en-CA"/>
          </a:p>
        </p:txBody>
      </p:sp>
      <p:sp>
        <p:nvSpPr>
          <p:cNvPr id="5" name="Footer Placeholder 4">
            <a:extLst>
              <a:ext uri="{FF2B5EF4-FFF2-40B4-BE49-F238E27FC236}">
                <a16:creationId xmlns:a16="http://schemas.microsoft.com/office/drawing/2014/main" id="{E562BF6C-566C-667A-E068-FA389D7CCD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5643B72-A741-65F8-56F7-9FEE8EDB6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31CB5-A375-4508-966B-08E35364BB87}" type="slidenum">
              <a:rPr lang="en-CA" smtClean="0"/>
              <a:t>‹#›</a:t>
            </a:fld>
            <a:endParaRPr lang="en-CA"/>
          </a:p>
        </p:txBody>
      </p:sp>
    </p:spTree>
    <p:extLst>
      <p:ext uri="{BB962C8B-B14F-4D97-AF65-F5344CB8AC3E}">
        <p14:creationId xmlns:p14="http://schemas.microsoft.com/office/powerpoint/2010/main" val="1886325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952525-CE7E-CA57-EE9C-C353F23D2E83}"/>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adapting to face new challenges</a:t>
            </a:r>
          </a:p>
        </p:txBody>
      </p:sp>
      <p:pic>
        <p:nvPicPr>
          <p:cNvPr id="4" name="Picture 3">
            <a:extLst>
              <a:ext uri="{FF2B5EF4-FFF2-40B4-BE49-F238E27FC236}">
                <a16:creationId xmlns:a16="http://schemas.microsoft.com/office/drawing/2014/main" id="{1471963D-265D-08D9-AF2A-A4B646E41A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087FFF37-4F94-4C61-71EB-22973C241BDF}"/>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186269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49E816-45A4-C437-9ECE-CF0A2FDF8E4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0B5A51F3-5011-4F64-BE66-1166D676A34B}"/>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3A38EF9-2826-2601-FF5A-BFB5F09463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6113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78F39B-9DE9-77B9-D4A0-A660072FEE7A}"/>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54E10958-138F-F84E-90F9-79F9A16F7279}"/>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66E59CDF-AE6A-2AA4-0DB3-471A77D8E9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58588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78AA25-E4F8-10FD-A81D-C7E327964960}"/>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'adapting to face new challenges' connect to other measures in the survey?</a:t>
            </a:r>
          </a:p>
        </p:txBody>
      </p:sp>
      <p:pic>
        <p:nvPicPr>
          <p:cNvPr id="4" name="Picture 3">
            <a:extLst>
              <a:ext uri="{FF2B5EF4-FFF2-40B4-BE49-F238E27FC236}">
                <a16:creationId xmlns:a16="http://schemas.microsoft.com/office/drawing/2014/main" id="{58A7D02B-52C9-F274-5DC6-D33A4FBC6D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034868BD-8E0E-18B9-1826-44929B111475}"/>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6 ranked correlations linked to 'adapting to face new challenges' (under the condition that the corresponding p-value &lt; .01).</a:t>
            </a:r>
          </a:p>
        </p:txBody>
      </p:sp>
    </p:spTree>
    <p:extLst>
      <p:ext uri="{BB962C8B-B14F-4D97-AF65-F5344CB8AC3E}">
        <p14:creationId xmlns:p14="http://schemas.microsoft.com/office/powerpoint/2010/main" val="361775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F2A12D-EED1-BCA0-45B8-733F4E26EC7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4B0C9C1C-3A57-5993-2608-AAF7922F0361}"/>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sp>
        <p:nvSpPr>
          <p:cNvPr id="4" name="TextBox 3">
            <a:extLst>
              <a:ext uri="{FF2B5EF4-FFF2-40B4-BE49-F238E27FC236}">
                <a16:creationId xmlns:a16="http://schemas.microsoft.com/office/drawing/2014/main" id="{0D191A43-76D2-94A9-6614-38E419ABDB0F}"/>
              </a:ext>
            </a:extLst>
          </p:cNvPr>
          <p:cNvSpPr txBox="1"/>
          <p:nvPr/>
        </p:nvSpPr>
        <p:spPr>
          <a:xfrm>
            <a:off x="1016000" y="46736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24 other measures ranked below these 6 in terms of their correlation with 'adapting to face new challenges'.</a:t>
            </a:r>
          </a:p>
        </p:txBody>
      </p:sp>
      <p:pic>
        <p:nvPicPr>
          <p:cNvPr id="6" name="Picture 5">
            <a:extLst>
              <a:ext uri="{FF2B5EF4-FFF2-40B4-BE49-F238E27FC236}">
                <a16:creationId xmlns:a16="http://schemas.microsoft.com/office/drawing/2014/main" id="{39C47565-D185-6CDA-C969-092C2A17F9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48232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FC0F6D-D0F5-304C-1FF0-C44E9801647E}"/>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'adapting to face new challenges' rank?</a:t>
            </a:r>
          </a:p>
        </p:txBody>
      </p:sp>
      <p:sp>
        <p:nvSpPr>
          <p:cNvPr id="3" name="TextBox 2">
            <a:extLst>
              <a:ext uri="{FF2B5EF4-FFF2-40B4-BE49-F238E27FC236}">
                <a16:creationId xmlns:a16="http://schemas.microsoft.com/office/drawing/2014/main" id="{3C55CD85-E2AC-0AD6-0A48-198044E7A3B3}"/>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'adapting to face new challenges' fits into the rankings for 6 other key measures in the survey. For each of the slides that follow, 'adapting to face new challenges' rises to very near the top of 30 ranked measures. Tables shown here were selected if the 'adapting to face new challenges' correlation coefficient was at or above 0.5.</a:t>
            </a:r>
          </a:p>
        </p:txBody>
      </p:sp>
      <p:pic>
        <p:nvPicPr>
          <p:cNvPr id="5" name="Picture 4">
            <a:extLst>
              <a:ext uri="{FF2B5EF4-FFF2-40B4-BE49-F238E27FC236}">
                <a16:creationId xmlns:a16="http://schemas.microsoft.com/office/drawing/2014/main" id="{567A8B4C-8AC6-5A60-5473-BDD90EC74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79326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02E71E-D9CA-63BF-814C-1D59F6A3937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advocating for myself</a:t>
            </a:r>
          </a:p>
          <a:p>
            <a:pPr algn="ctr"/>
            <a:r>
              <a:rPr lang="en-CA" b="1">
                <a:latin typeface="Times New Roman" panose="02020603050405020304" pitchFamily="18" charset="0"/>
              </a:rPr>
              <a:t>(D2 Preparedness)</a:t>
            </a:r>
          </a:p>
        </p:txBody>
      </p:sp>
      <p:pic>
        <p:nvPicPr>
          <p:cNvPr id="3" name="Picture 2">
            <a:extLst>
              <a:ext uri="{FF2B5EF4-FFF2-40B4-BE49-F238E27FC236}">
                <a16:creationId xmlns:a16="http://schemas.microsoft.com/office/drawing/2014/main" id="{AB842BD9-5B09-E2F8-3E38-702E09C500F5}"/>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B398347C-C740-CEF0-CA15-A091ADA838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2787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3AE844-2D0C-846D-3476-5E7D2FADEEB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0C2552D2-0325-9D87-0378-D6B5D767E687}"/>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78AFB77-F34D-3035-8100-9E389DF3D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86586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8F6FA1-6C71-8A9C-0743-D8AF2806065E}"/>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assuming a leadership role</a:t>
            </a:r>
          </a:p>
          <a:p>
            <a:pPr algn="ctr"/>
            <a:r>
              <a:rPr lang="en-CA" b="1">
                <a:latin typeface="Times New Roman" panose="02020603050405020304" pitchFamily="18" charset="0"/>
              </a:rPr>
              <a:t>(D4 Preparedness)</a:t>
            </a:r>
          </a:p>
        </p:txBody>
      </p:sp>
      <p:pic>
        <p:nvPicPr>
          <p:cNvPr id="3" name="Picture 2">
            <a:extLst>
              <a:ext uri="{FF2B5EF4-FFF2-40B4-BE49-F238E27FC236}">
                <a16:creationId xmlns:a16="http://schemas.microsoft.com/office/drawing/2014/main" id="{2EC20E69-0BCD-B360-D5AD-009D226FB671}"/>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B965793-E87B-6E02-24BE-7AA95DC94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2894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AA3F33-C831-5C2B-5417-9AA91362D84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conducting myself with confidence</a:t>
            </a:r>
          </a:p>
          <a:p>
            <a:pPr algn="ctr"/>
            <a:r>
              <a:rPr lang="en-CA" b="1">
                <a:latin typeface="Times New Roman" panose="02020603050405020304" pitchFamily="18" charset="0"/>
              </a:rPr>
              <a:t>(D5 Preparedness)</a:t>
            </a:r>
          </a:p>
        </p:txBody>
      </p:sp>
      <p:pic>
        <p:nvPicPr>
          <p:cNvPr id="3" name="Picture 2">
            <a:extLst>
              <a:ext uri="{FF2B5EF4-FFF2-40B4-BE49-F238E27FC236}">
                <a16:creationId xmlns:a16="http://schemas.microsoft.com/office/drawing/2014/main" id="{8F372D56-F670-8342-FBB4-0A76507B6E17}"/>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586074C-932A-3746-4048-AD3BE54BFE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118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1BF0F6-CB9A-4AD6-0B0B-277A991446F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AC8EA1D7-8CFE-9595-BF89-241DB5FE6514}"/>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A151F191-8B61-98F2-7E88-045C6552D4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899955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2022-12-19T21:59:58Z</dcterms:created>
  <dcterms:modified xsi:type="dcterms:W3CDTF">2022-12-19T22:00:01Z</dcterms:modified>
</cp:coreProperties>
</file>