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F3445-17E9-F358-26B8-4293766C74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1F8456C0-7E72-CCC8-871A-2BD6E4C503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44CAF30-2E98-B9FC-DB9A-574CE75DB6BD}"/>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5" name="Footer Placeholder 4">
            <a:extLst>
              <a:ext uri="{FF2B5EF4-FFF2-40B4-BE49-F238E27FC236}">
                <a16:creationId xmlns:a16="http://schemas.microsoft.com/office/drawing/2014/main" id="{DFE41088-E9F4-3974-6A5A-AA54B465AC4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AA19E30-7B4C-AF32-45B2-7450E099E882}"/>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365286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8F77B-4F77-2828-D135-15B6DD44C9B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538AA97-F523-7CCF-E642-E4DDFC45EC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5BB7091-16D6-95ED-D534-C0E801BF5985}"/>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5" name="Footer Placeholder 4">
            <a:extLst>
              <a:ext uri="{FF2B5EF4-FFF2-40B4-BE49-F238E27FC236}">
                <a16:creationId xmlns:a16="http://schemas.microsoft.com/office/drawing/2014/main" id="{E91CDD0F-6122-B920-A633-AAA55EFC5AE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EC2B4A8-0429-2F7B-1E37-4C65A12862B5}"/>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1085523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33B4DE-9886-DE04-6DFC-399CF6250ED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18A624D-C4EA-00E3-44DB-0528832FBF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04977BF-2AA9-CA86-7A46-C3406BF71FA0}"/>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5" name="Footer Placeholder 4">
            <a:extLst>
              <a:ext uri="{FF2B5EF4-FFF2-40B4-BE49-F238E27FC236}">
                <a16:creationId xmlns:a16="http://schemas.microsoft.com/office/drawing/2014/main" id="{149B84A3-5CD3-C40F-2DF5-2EC6338EB21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DD9708C-F44A-CA61-FBD2-E8DB2B398B18}"/>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285544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C70F5-6F54-3AB9-EAD6-52C69234285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9E260E5-DA50-7F15-BA9B-42EF6CD1B5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8E3B07B-8DD5-F49B-F4F4-FE7F29843EAB}"/>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5" name="Footer Placeholder 4">
            <a:extLst>
              <a:ext uri="{FF2B5EF4-FFF2-40B4-BE49-F238E27FC236}">
                <a16:creationId xmlns:a16="http://schemas.microsoft.com/office/drawing/2014/main" id="{12D23289-B9DB-F496-5F46-74BE7C1FAA4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00E99F3-070E-97F2-B367-0890F9D68C1C}"/>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128655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95F77-4AC2-9B5B-C16E-E5776B9C5A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1FF566D-81CB-AB1E-7B83-F8E7953036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EC4DEE-A4A3-2793-0863-36543417A07C}"/>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5" name="Footer Placeholder 4">
            <a:extLst>
              <a:ext uri="{FF2B5EF4-FFF2-40B4-BE49-F238E27FC236}">
                <a16:creationId xmlns:a16="http://schemas.microsoft.com/office/drawing/2014/main" id="{405DD113-2661-2450-4DD3-20CC123A2E0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0F7B218-9505-ADA6-C9A3-997E0E5848ED}"/>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341255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48B5F-6DEE-6AE7-BF98-93DC21247F3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B278C02-6798-B3B7-469A-AEA7A1BF77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5CFB0127-C1FF-3359-ECD3-F1E8280C69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0821A9E6-319A-FF62-946A-39ADE9FD729D}"/>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6" name="Footer Placeholder 5">
            <a:extLst>
              <a:ext uri="{FF2B5EF4-FFF2-40B4-BE49-F238E27FC236}">
                <a16:creationId xmlns:a16="http://schemas.microsoft.com/office/drawing/2014/main" id="{B1388EE8-BAD0-F280-0855-AB56FEF800E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268634C-8EA3-878D-69C9-DAEED93E81A7}"/>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1929216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E2EC1-9F51-E26F-C75B-68FD2A687E1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AD99B62-AB1D-BA9D-FB57-2046C010E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CAE0CE-3E0F-D875-99BA-36BFDFFCA1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DBA23C7-DABC-8B8F-25BA-9C0345C2A1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6CD840-3BC0-C36B-0FA1-E7DA5014FA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DBDC477-3D8A-85E1-82D1-6B3557A205BA}"/>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8" name="Footer Placeholder 7">
            <a:extLst>
              <a:ext uri="{FF2B5EF4-FFF2-40B4-BE49-F238E27FC236}">
                <a16:creationId xmlns:a16="http://schemas.microsoft.com/office/drawing/2014/main" id="{466FF8F0-659F-53C3-29DD-A23CADCE0F8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04A353D5-E356-07E1-AB2F-59CFBE2768DA}"/>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1449036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888EE-D7E0-A9B2-A5CF-B2EF6F3AF96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68F3047-5287-7293-9687-A1B7D6175B86}"/>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4" name="Footer Placeholder 3">
            <a:extLst>
              <a:ext uri="{FF2B5EF4-FFF2-40B4-BE49-F238E27FC236}">
                <a16:creationId xmlns:a16="http://schemas.microsoft.com/office/drawing/2014/main" id="{4C52CFFC-B1CE-A79B-CFB1-C4607427350F}"/>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3D36911-FBC0-7957-3686-0A1B98C17471}"/>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1991038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72C9F8-6FD8-C19D-9C9C-3B84C55C2998}"/>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3" name="Footer Placeholder 2">
            <a:extLst>
              <a:ext uri="{FF2B5EF4-FFF2-40B4-BE49-F238E27FC236}">
                <a16:creationId xmlns:a16="http://schemas.microsoft.com/office/drawing/2014/main" id="{329C41DA-6FE4-B114-A490-9A0B5C98C5CB}"/>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444700C-A2C1-9D6C-E519-A4A0D46D9F7C}"/>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421184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D67FF-3052-A8B6-65B4-0F2E63860C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E2ED248-419F-9E02-56BD-7669329153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F0A7F44-675A-5DB6-32C4-7ACDCF6FD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8FBA03-66A7-8EF3-882F-3E8F1229B64B}"/>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6" name="Footer Placeholder 5">
            <a:extLst>
              <a:ext uri="{FF2B5EF4-FFF2-40B4-BE49-F238E27FC236}">
                <a16:creationId xmlns:a16="http://schemas.microsoft.com/office/drawing/2014/main" id="{EE6A2C96-6FFB-F4A6-481A-77964C79061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719A394-5BF9-4791-587D-2CACF150FCE3}"/>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3001472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D3EC7-5DBF-1435-2372-2141C79C38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91D06F8-0DF1-EECE-E1CE-7C450EA50F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19D63A7-0135-796C-E559-AB8977F39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51DD7E-3601-E084-9242-0BC7C49F504C}"/>
              </a:ext>
            </a:extLst>
          </p:cNvPr>
          <p:cNvSpPr>
            <a:spLocks noGrp="1"/>
          </p:cNvSpPr>
          <p:nvPr>
            <p:ph type="dt" sz="half" idx="10"/>
          </p:nvPr>
        </p:nvSpPr>
        <p:spPr/>
        <p:txBody>
          <a:bodyPr/>
          <a:lstStyle/>
          <a:p>
            <a:fld id="{7626886F-35A3-43BE-80D4-610AED99F36B}" type="datetimeFigureOut">
              <a:rPr lang="en-CA" smtClean="0"/>
              <a:t>2022-12-19</a:t>
            </a:fld>
            <a:endParaRPr lang="en-CA"/>
          </a:p>
        </p:txBody>
      </p:sp>
      <p:sp>
        <p:nvSpPr>
          <p:cNvPr id="6" name="Footer Placeholder 5">
            <a:extLst>
              <a:ext uri="{FF2B5EF4-FFF2-40B4-BE49-F238E27FC236}">
                <a16:creationId xmlns:a16="http://schemas.microsoft.com/office/drawing/2014/main" id="{2218E819-E14E-BA0D-E295-FDCCE9C06BA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C793748-254A-3DE1-5ADC-76E5CFAED7EE}"/>
              </a:ext>
            </a:extLst>
          </p:cNvPr>
          <p:cNvSpPr>
            <a:spLocks noGrp="1"/>
          </p:cNvSpPr>
          <p:nvPr>
            <p:ph type="sldNum" sz="quarter" idx="12"/>
          </p:nvPr>
        </p:nvSpPr>
        <p:spPr/>
        <p:txBody>
          <a:bodyPr/>
          <a:lstStyle/>
          <a:p>
            <a:fld id="{5F3324F9-75FA-4D98-A412-841A33FE2D63}" type="slidenum">
              <a:rPr lang="en-CA" smtClean="0"/>
              <a:t>‹#›</a:t>
            </a:fld>
            <a:endParaRPr lang="en-CA"/>
          </a:p>
        </p:txBody>
      </p:sp>
    </p:spTree>
    <p:extLst>
      <p:ext uri="{BB962C8B-B14F-4D97-AF65-F5344CB8AC3E}">
        <p14:creationId xmlns:p14="http://schemas.microsoft.com/office/powerpoint/2010/main" val="2527854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040A00-8C2D-926B-96C6-0D1281873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743D991-1B83-D977-60B8-8FD1940B41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789ACE2-6418-B226-A7BA-ED14F9D266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6886F-35A3-43BE-80D4-610AED99F36B}" type="datetimeFigureOut">
              <a:rPr lang="en-CA" smtClean="0"/>
              <a:t>2022-12-19</a:t>
            </a:fld>
            <a:endParaRPr lang="en-CA"/>
          </a:p>
        </p:txBody>
      </p:sp>
      <p:sp>
        <p:nvSpPr>
          <p:cNvPr id="5" name="Footer Placeholder 4">
            <a:extLst>
              <a:ext uri="{FF2B5EF4-FFF2-40B4-BE49-F238E27FC236}">
                <a16:creationId xmlns:a16="http://schemas.microsoft.com/office/drawing/2014/main" id="{274D098A-2222-D372-01D7-F7FAA7D5CA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DDEA5B6C-DC91-CDFF-2F47-E94245BCDF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324F9-75FA-4D98-A412-841A33FE2D63}" type="slidenum">
              <a:rPr lang="en-CA" smtClean="0"/>
              <a:t>‹#›</a:t>
            </a:fld>
            <a:endParaRPr lang="en-CA"/>
          </a:p>
        </p:txBody>
      </p:sp>
    </p:spTree>
    <p:extLst>
      <p:ext uri="{BB962C8B-B14F-4D97-AF65-F5344CB8AC3E}">
        <p14:creationId xmlns:p14="http://schemas.microsoft.com/office/powerpoint/2010/main" val="3920303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2B9F2C1-805E-EB50-4794-FEFD4D191845}"/>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setting high expectations for myself</a:t>
            </a:r>
          </a:p>
        </p:txBody>
      </p:sp>
      <p:pic>
        <p:nvPicPr>
          <p:cNvPr id="4" name="Picture 3">
            <a:extLst>
              <a:ext uri="{FF2B5EF4-FFF2-40B4-BE49-F238E27FC236}">
                <a16:creationId xmlns:a16="http://schemas.microsoft.com/office/drawing/2014/main" id="{84A9B160-9F45-C6CF-E06E-32591D0EEA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A13336DA-A004-610B-FD79-4804442DCFBD}"/>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3090429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99339A-2546-DAE3-5C4C-2C1D5C34AD04}"/>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'setting high expectations for myself' connect to other measures in the survey?</a:t>
            </a:r>
          </a:p>
        </p:txBody>
      </p:sp>
      <p:pic>
        <p:nvPicPr>
          <p:cNvPr id="4" name="Picture 3">
            <a:extLst>
              <a:ext uri="{FF2B5EF4-FFF2-40B4-BE49-F238E27FC236}">
                <a16:creationId xmlns:a16="http://schemas.microsoft.com/office/drawing/2014/main" id="{F2C28D2B-06AC-04B6-5192-490CC7399D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7F3D85C1-193A-FE8C-2583-7C8494E5ACFF}"/>
              </a:ext>
            </a:extLst>
          </p:cNvPr>
          <p:cNvSpPr txBox="1"/>
          <p:nvPr/>
        </p:nvSpPr>
        <p:spPr>
          <a:xfrm>
            <a:off x="1016000" y="2828836"/>
            <a:ext cx="10160000" cy="1200329"/>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1 ranked correlations linked to 'setting high expectations for myself' (under the condition that the corresponding p-value &lt; .01).</a:t>
            </a:r>
          </a:p>
        </p:txBody>
      </p:sp>
    </p:spTree>
    <p:extLst>
      <p:ext uri="{BB962C8B-B14F-4D97-AF65-F5344CB8AC3E}">
        <p14:creationId xmlns:p14="http://schemas.microsoft.com/office/powerpoint/2010/main" val="416188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AC63E7-A30A-F12C-5A7C-C9F2FE79340D}"/>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setting high expectations for myself</a:t>
            </a:r>
          </a:p>
          <a:p>
            <a:pPr algn="ctr"/>
            <a:r>
              <a:rPr lang="en-CA" b="1">
                <a:latin typeface="Times New Roman" panose="02020603050405020304" pitchFamily="18" charset="0"/>
              </a:rPr>
              <a:t>(D11 Preparedness)</a:t>
            </a:r>
          </a:p>
        </p:txBody>
      </p:sp>
      <p:pic>
        <p:nvPicPr>
          <p:cNvPr id="3" name="Picture 2">
            <a:extLst>
              <a:ext uri="{FF2B5EF4-FFF2-40B4-BE49-F238E27FC236}">
                <a16:creationId xmlns:a16="http://schemas.microsoft.com/office/drawing/2014/main" id="{E1C6D8F5-30CA-163D-E454-4167CC3C857D}"/>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sp>
        <p:nvSpPr>
          <p:cNvPr id="4" name="TextBox 3">
            <a:extLst>
              <a:ext uri="{FF2B5EF4-FFF2-40B4-BE49-F238E27FC236}">
                <a16:creationId xmlns:a16="http://schemas.microsoft.com/office/drawing/2014/main" id="{D0F518C5-560C-F351-1E0A-88102A761DF6}"/>
              </a:ext>
            </a:extLst>
          </p:cNvPr>
          <p:cNvSpPr txBox="1"/>
          <p:nvPr/>
        </p:nvSpPr>
        <p:spPr>
          <a:xfrm>
            <a:off x="1016000" y="4178300"/>
            <a:ext cx="10160000" cy="646331"/>
          </a:xfrm>
          <a:prstGeom prst="rect">
            <a:avLst/>
          </a:prstGeom>
          <a:noFill/>
        </p:spPr>
        <p:txBody>
          <a:bodyPr vert="horz" wrap="square" rtlCol="0">
            <a:spAutoFit/>
          </a:bodyPr>
          <a:lstStyle/>
          <a:p>
            <a:pPr algn="ctr"/>
            <a:r>
              <a:rPr lang="en-CA" b="1">
                <a:latin typeface="Times New Roman" panose="02020603050405020304" pitchFamily="18" charset="0"/>
              </a:rPr>
              <a:t>29 other measures ranked below these 1 in terms of their correlation with 'setting high expectations for myself'.</a:t>
            </a:r>
          </a:p>
        </p:txBody>
      </p:sp>
      <p:pic>
        <p:nvPicPr>
          <p:cNvPr id="6" name="Picture 5">
            <a:extLst>
              <a:ext uri="{FF2B5EF4-FFF2-40B4-BE49-F238E27FC236}">
                <a16:creationId xmlns:a16="http://schemas.microsoft.com/office/drawing/2014/main" id="{0B3EB4B3-DE90-C90C-3CD6-9EEC2E4A0C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160753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67FE36-29BC-E2ED-CD29-CB92DE5CF30A}"/>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Where does 'setting high expectations for myself' rank?</a:t>
            </a:r>
          </a:p>
        </p:txBody>
      </p:sp>
      <p:sp>
        <p:nvSpPr>
          <p:cNvPr id="3" name="TextBox 2">
            <a:extLst>
              <a:ext uri="{FF2B5EF4-FFF2-40B4-BE49-F238E27FC236}">
                <a16:creationId xmlns:a16="http://schemas.microsoft.com/office/drawing/2014/main" id="{1E5A57CA-310C-FDBA-1878-D82EF4436FA2}"/>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'setting high expectations for myself' fits into the rankings for 1 other key measures in the survey. For each of the slides that follow, 'setting high expectations for myself' rises to very near the top of 30 ranked measures. Tables shown here were selected if the 'setting high expectations for myself' correlation coefficient was at or above 0.5.</a:t>
            </a:r>
          </a:p>
        </p:txBody>
      </p:sp>
      <p:pic>
        <p:nvPicPr>
          <p:cNvPr id="5" name="Picture 4">
            <a:extLst>
              <a:ext uri="{FF2B5EF4-FFF2-40B4-BE49-F238E27FC236}">
                <a16:creationId xmlns:a16="http://schemas.microsoft.com/office/drawing/2014/main" id="{30457D09-3A32-CA69-88C9-65D7415EDE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933258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5FEB1B-49CE-FC48-BE16-8C2AAA2716E8}"/>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critically</a:t>
            </a:r>
          </a:p>
          <a:p>
            <a:pPr algn="ctr"/>
            <a:r>
              <a:rPr lang="en-CA" b="1">
                <a:latin typeface="Times New Roman" panose="02020603050405020304" pitchFamily="18" charset="0"/>
              </a:rPr>
              <a:t>(D13 Preparedness)</a:t>
            </a:r>
          </a:p>
        </p:txBody>
      </p:sp>
      <p:pic>
        <p:nvPicPr>
          <p:cNvPr id="3" name="Picture 2">
            <a:extLst>
              <a:ext uri="{FF2B5EF4-FFF2-40B4-BE49-F238E27FC236}">
                <a16:creationId xmlns:a16="http://schemas.microsoft.com/office/drawing/2014/main" id="{ACE83599-17C3-F2EC-3FA4-2A3D1AC1CC45}"/>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C6AFD66F-EE5F-FEEB-1C2E-8D8F3B4A43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586263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892B89D-57A7-5CAA-3FA1-1326EA6DBAFD}"/>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A43B67E8-8D3A-FE46-3F68-D0BC808565C5}"/>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FEA46F18-CE17-9A37-EF31-881FF19F05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622165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224</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2022-12-19T22:05:55Z</dcterms:created>
  <dcterms:modified xsi:type="dcterms:W3CDTF">2022-12-19T22:05:57Z</dcterms:modified>
</cp:coreProperties>
</file>