
<file path=[Content_Types].xml><?xml version="1.0" encoding="utf-8"?>
<Types xmlns="http://schemas.openxmlformats.org/package/2006/content-types">
  <Default Extension="bmp" ContentType="image/bmp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1CF0-CAE6-3EE2-0C14-6B900D721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26169-F91C-E3AE-7CB2-9F6E1EAC2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CDF86-E8D4-4246-CBBD-E60ED1F8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E848-9DAB-3AEC-4406-3A74271E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B2480-48E5-C764-ACD6-C8A6660A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974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0A99C-5FFB-BB48-E7CE-A57D694D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1308F-BEF9-DEC4-799F-C9C753382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FEFFC-E311-C985-0E6D-51E0C2B55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E4939-3170-F78F-0101-23CB52C2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5FCCA-3A45-224B-A1AD-5D941EFF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48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23926-A970-9F33-1590-C1E9C586B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2C544-4093-9694-1599-B21856482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503F-279E-F6C2-B00A-05ADA20B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0AC28-8396-79A4-AD0A-26AEF539B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AC47-CB2E-2EA7-0BB4-EE080002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97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DC32A-B94A-2C81-06B7-A7C2F58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A813-DD63-965C-81E8-95E80462D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9D260-3FEF-3892-B421-AA89D9C4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7E9B-7ED0-A2C4-E97E-4062C7A8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33D-CD8E-35A9-E07F-2627E3B7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21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CD2F9-6B86-C51D-44F5-E644A395A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60227-CB2D-B25F-5E66-5DDD32254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D411F-18F5-9F54-8177-6B7BCFB8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99621-7AC0-7569-1B76-43D8C319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A22B-D8BA-D1B9-53C0-7828C67AD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082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C016-83BD-75CE-756F-A4F7D1CF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5F8A4-EC02-7035-F766-F6ACDE01E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4A122-1FBE-E2A0-C195-A1E402FC2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1A7B8-9968-05AA-4E37-112F6855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65B9B-5808-F187-754C-EE002A08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80C72-A385-F03C-B1E8-4680A333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81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8BBE8-8409-C994-301C-0464FAFB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0D0AD-CC0B-1EB2-7732-BE2F02054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A5B99-7B1D-08B8-DC0E-0A4405BDF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02888-62E9-604F-3B4C-E4B9480B1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9AFC47-D91B-828A-EC0F-4DF043E21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F166C-B92D-EC46-B8FA-87428C44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83227B-8D71-6986-82D5-25AA3F91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33393-B195-75C0-CE50-860AA55C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956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CB030-FB49-D5F4-0106-AEFB8D86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2B26E-9D3F-9345-D41B-2B1F09BB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857F1-EA10-029D-D1F1-6DE683DD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05E24-E9D0-483A-6B13-A5A3397A4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706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B263E-12DC-2766-4218-6A93CB23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9029-68DA-7AF4-DEE2-D2BC439B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49755-25CB-E767-906C-18A562FF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23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3E6A-8128-3E03-B50F-80D3184D4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9C9AF-E39D-B795-7345-F8F1DD540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7B05-FDF3-BC9E-872C-931D4CDAA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862A1-788E-DB1F-7212-D29AE9EBA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B8D8D-BC7E-1440-6D59-57C8782A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5B29B-26B0-2A10-636A-8FF0E087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876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41D2-0124-2265-A80F-A80F70D7E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BC3A3-887D-43D7-8F0F-764A6C11F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5AF38-4C5C-6BE3-0DD5-8FB67DDE0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26925-1411-3997-27BB-6ECC6A59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FD30F-A4F8-F590-B802-7F9204BB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D10B-5B8A-3FC1-18C0-9CE776A2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85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AC1EA3-92A4-105C-E057-EA0366743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31F85-7A70-4D39-E9AB-4704B26D9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786CF-7565-3F80-E4CC-DB7407E11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4225-F568-4C15-8991-69E7165C6995}" type="datetimeFigureOut">
              <a:rPr lang="en-CA" smtClean="0"/>
              <a:t>2022-12-19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8EE7E-6244-0B33-44D4-4FEB16906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7C711-7477-C5CE-B55D-1542AD583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E8728-6C1E-485F-AF86-55CFA6FD06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19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6B0D53-5FBB-901B-15ED-B3A50BB87F45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I feel a strong sense of belonging at the school.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D5E136-6D32-F050-C9A0-9834A4370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E20A70-158B-54C5-2D1E-C517BBB22BBA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31 measures in the Community and Belonging Survey of Students 2022 were compared to each other, generating 465 associations.</a:t>
            </a:r>
          </a:p>
          <a:p>
            <a:pPr algn="ctr"/>
            <a:endParaRPr lang="en-CA" sz="2400">
              <a:latin typeface="Times New Roman" panose="02020603050405020304" pitchFamily="18" charset="0"/>
            </a:endParaRPr>
          </a:p>
          <a:p>
            <a:pPr algn="ctr"/>
            <a:r>
              <a:rPr lang="en-CA" sz="2400">
                <a:latin typeface="Times New Roman" panose="02020603050405020304" pitchFamily="18" charset="0"/>
              </a:rPr>
              <a:t>Each of the 31 resulting tables displays ranked correlation coefficients for each measure against 30 other measures.</a:t>
            </a:r>
          </a:p>
        </p:txBody>
      </p:sp>
    </p:spTree>
    <p:extLst>
      <p:ext uri="{BB962C8B-B14F-4D97-AF65-F5344CB8AC3E}">
        <p14:creationId xmlns:p14="http://schemas.microsoft.com/office/powerpoint/2010/main" val="201053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CDED-678C-38DA-1F3E-B7C8A5FDB0E2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that I make a meaningful positive contribution to the experience of others within the school community.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(C9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486176-F4A1-0DC5-BF59-BE250A325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AC5199-A5F2-189D-A029-F2608FA2E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3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D459B1-A0AE-A30F-8917-02EA4AEDC9FB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treated as an individual with unique needs, interests, and talents.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(C10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1C8A81-1F52-2420-4349-37BEA2B72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77D1CE-82F9-A100-9BAA-4385EFFD03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7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616EA2-197C-632D-C79D-54AECDE088E6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well supported at school as I strive to meet my potential.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(C11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F888ED-07A5-E124-0F04-02BDB004A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DDA8C5-4822-0416-2EEE-1C48139F1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65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3B4E78-56D8-4B60-C0E4-DCA10CA7D8EC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The school encourages a love of learning in me.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(C14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C0D40F-2DB1-E409-0FB0-F86556755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619375"/>
            <a:ext cx="7324725" cy="16192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6075FA-0511-0EF5-7C10-F5AD34C34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9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37D17F-2E6C-4209-E166-04E700B54034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8784D2-0E17-9D59-7C32-4E5FBEE0749F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CA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CA">
                <a:latin typeface="Times New Roman" panose="02020603050405020304" pitchFamily="18" charset="0"/>
              </a:rPr>
              <a:t>kevin@lookoutmanagement.com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311D1C-12E7-54A1-CDE8-1E08E316A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89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543ED-33DB-95D3-06E6-A67A385C0AC3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How does 'I feel a strong sense of belonging at the school' connect to other measures in the survey?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0B21E-C72E-9470-1BFB-81DA517CBF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8F92D7-6C9B-5B31-78F3-C25CA3F90FE2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next slide shows the top 9 ranked correlations linked to 'I feel a strong sense of belonging at the school' (under the condition that the corresponding p-value &lt; .01).</a:t>
            </a:r>
          </a:p>
        </p:txBody>
      </p:sp>
    </p:spTree>
    <p:extLst>
      <p:ext uri="{BB962C8B-B14F-4D97-AF65-F5344CB8AC3E}">
        <p14:creationId xmlns:p14="http://schemas.microsoft.com/office/powerpoint/2010/main" val="289052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61D8E4-E6FD-8FF1-0B0E-A3B353402393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a strong sense of belonging at the school.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(C3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BDC539-69CD-4C44-7420-BD685252C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519363"/>
            <a:ext cx="7324725" cy="18192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D0C8908-1095-E68D-11F6-9248E6B5339B}"/>
              </a:ext>
            </a:extLst>
          </p:cNvPr>
          <p:cNvSpPr txBox="1"/>
          <p:nvPr/>
        </p:nvSpPr>
        <p:spPr>
          <a:xfrm>
            <a:off x="1016000" y="49784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21 other measures ranked below these 9 in terms of their correlation with 'I feel a strong sense of belonging at the school'.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D77FD0-F3FA-0817-F78F-937BB3B4B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70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DC89CA-E86C-AB6C-85FA-83A7AED0A364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Where does 'I feel a strong sense of belonging at the school' rank?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96D987-49C2-DDC1-359D-8FE9BA5C7AFA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2400">
                <a:latin typeface="Times New Roman" panose="02020603050405020304" pitchFamily="18" charset="0"/>
              </a:rPr>
              <a:t>The slides below display where 'I feel a strong sense of belonging at the school' fits into the rankings for 9 other key measures in the survey. For each of the slides that follow, 'I feel a strong sense of belonging at the school' rises to very near the top of 30 ranked measures. Tables shown here were selected if the 'I feel a strong sense of belonging at the school' correlation coefficient was at or above 0.5.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794FC2-7302-4DF0-76C9-74A01BB69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1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471CC0-1C49-973B-59EC-C67D8DA75520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In general terms, how would you rate your satisfaction with the school?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(B 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54A91A-CA32-9018-CDBB-6B2B6B62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654BE4-D82A-1BFC-A298-8A382AFCF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2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13504C-0877-C03D-1F6D-6D503B0C1895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emotionally safe while at school.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(C5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BFA210-B468-48DC-F221-B6B6BA3DC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51D7B4-D4A7-5C24-4C6B-753AAB7E53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0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BC036C-97BE-8921-8D5C-94FE5B1E64BF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encouraged to express my opinion.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(C6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D8654F-3D4C-4ADA-1BDE-7FFD0843A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BCA2E2-F68A-5566-7B81-B642C9B52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5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28C7B2-0256-86DA-7B7F-C50A53B3DAD3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respected and valued at school.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(C7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23A39A-5EA8-BA4A-3647-F47E0749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119438"/>
            <a:ext cx="7324725" cy="6191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37AA6A-7CC9-CCD4-1242-9DFA2FFC8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3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947E7C-AB3B-F4BD-4FEB-83A8D4DDFEB8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b="1">
                <a:latin typeface="Times New Roman" panose="02020603050405020304" pitchFamily="18" charset="0"/>
              </a:rPr>
              <a:t>I feel that I gain meaningful positive value from being a member of the school community.</a:t>
            </a:r>
          </a:p>
          <a:p>
            <a:pPr algn="ctr"/>
            <a:r>
              <a:rPr lang="en-CA" b="1">
                <a:latin typeface="Times New Roman" panose="02020603050405020304" pitchFamily="18" charset="0"/>
              </a:rPr>
              <a:t>(C8 Agreement)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219A77-91E1-1412-FACC-11DF93E1E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6C120F-816B-AB5F-41AF-1D4E1EDB29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6223000"/>
            <a:ext cx="120700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5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2022-12-19T21:54:11Z</dcterms:created>
  <dcterms:modified xsi:type="dcterms:W3CDTF">2022-12-19T21:54:14Z</dcterms:modified>
</cp:coreProperties>
</file>