
<file path=[Content_Types].xml><?xml version="1.0" encoding="utf-8"?>
<Types xmlns="http://schemas.openxmlformats.org/package/2006/content-types">
  <Default Extension="bmp" ContentType="image/bmp"/>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98" d="100"/>
          <a:sy n="98" d="100"/>
        </p:scale>
        <p:origin x="12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C8D6A-58FB-B56D-B1F0-733650BA77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9B11267-C1B3-5353-B18A-1EB7ED2244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CFBE5E0-FACE-C8DF-A16D-5ADE1CE2D3ED}"/>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5" name="Footer Placeholder 4">
            <a:extLst>
              <a:ext uri="{FF2B5EF4-FFF2-40B4-BE49-F238E27FC236}">
                <a16:creationId xmlns:a16="http://schemas.microsoft.com/office/drawing/2014/main" id="{EA1F8701-1B49-174E-6A73-7DEFC44C3D6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AE8A62C-155A-5C30-46F8-A44E4118DDC7}"/>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50060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B32C-D8C1-3A13-9B5B-ABE10005A605}"/>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DA8923D-BF23-F63D-16C8-0088F366AC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BB6E0D9-DE9E-EC23-E19C-5216B6B4F050}"/>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5" name="Footer Placeholder 4">
            <a:extLst>
              <a:ext uri="{FF2B5EF4-FFF2-40B4-BE49-F238E27FC236}">
                <a16:creationId xmlns:a16="http://schemas.microsoft.com/office/drawing/2014/main" id="{FA17E713-C520-A8AD-A015-6FDD33ED9A5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01AD453-A916-FB9A-E5C8-1C5AC4E2D52B}"/>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1431084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4C0581-42F4-F16D-A7B8-DFEE69E385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1476B78-28CC-7140-1106-5BFBA48FAD1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68D83CD-941F-57DA-081C-D48FD933AC57}"/>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5" name="Footer Placeholder 4">
            <a:extLst>
              <a:ext uri="{FF2B5EF4-FFF2-40B4-BE49-F238E27FC236}">
                <a16:creationId xmlns:a16="http://schemas.microsoft.com/office/drawing/2014/main" id="{74074826-3360-9355-4428-42459541DD4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36EA921-51C8-8917-6847-22EFD1A72806}"/>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244120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F068B-C49B-6241-DF9F-5032D8070D5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282FD15-053F-2779-CCD7-3F5998D831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7C450DE-53BA-FCC7-490B-C3CEC2B65E4B}"/>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5" name="Footer Placeholder 4">
            <a:extLst>
              <a:ext uri="{FF2B5EF4-FFF2-40B4-BE49-F238E27FC236}">
                <a16:creationId xmlns:a16="http://schemas.microsoft.com/office/drawing/2014/main" id="{504BA799-6F09-4E38-5A64-59136ADF662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7028D3E-ECA4-F50A-6420-1B8B98704751}"/>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1843154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73C56-94CD-7581-B240-8656CD2BF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B234AD5-7AEF-E793-D572-2DE092A22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0D68EA-A2F9-1063-CA9B-4CEDF148680C}"/>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5" name="Footer Placeholder 4">
            <a:extLst>
              <a:ext uri="{FF2B5EF4-FFF2-40B4-BE49-F238E27FC236}">
                <a16:creationId xmlns:a16="http://schemas.microsoft.com/office/drawing/2014/main" id="{3B286F4D-7EC1-F51F-D07E-524B2A347D3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425F6C5-38C0-1944-DC58-C1708C160D62}"/>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2568524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82C5B-5D08-8641-E8A2-EEAAD2BFD6D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36754DC-299C-0A2F-069C-5AD501EF4B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B43B94B-2B4A-D5C7-23F0-94D42C2962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E0AAD7A-9F81-76F6-1901-5898A5FFBAE2}"/>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6" name="Footer Placeholder 5">
            <a:extLst>
              <a:ext uri="{FF2B5EF4-FFF2-40B4-BE49-F238E27FC236}">
                <a16:creationId xmlns:a16="http://schemas.microsoft.com/office/drawing/2014/main" id="{790056B4-DE92-E5C5-A9C3-5F290942CDC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478967C-7BBC-BE56-3879-8DDE8DDADA34}"/>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3128595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54645-3B17-FE67-3187-F2082EE5CF6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956735F-83D1-1C33-BE27-7A6852AA80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56BF9D-337C-FB1A-B12B-E5CC855A31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31D943D-F563-D7AE-A64E-0215FFDE90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7C882A-6FF9-C3CE-42AA-584E1A7541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999ACA7C-8982-D46D-E422-57081CCECED5}"/>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8" name="Footer Placeholder 7">
            <a:extLst>
              <a:ext uri="{FF2B5EF4-FFF2-40B4-BE49-F238E27FC236}">
                <a16:creationId xmlns:a16="http://schemas.microsoft.com/office/drawing/2014/main" id="{0F2C7331-35F5-D716-25AF-8503A6E4F727}"/>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76E463F-5B52-C4B8-6A15-61B333DA9BCC}"/>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3355373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AE88A-1610-F821-5E39-938B320467E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C51A470-E4FF-1174-09EB-F1AD224FF15D}"/>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4" name="Footer Placeholder 3">
            <a:extLst>
              <a:ext uri="{FF2B5EF4-FFF2-40B4-BE49-F238E27FC236}">
                <a16:creationId xmlns:a16="http://schemas.microsoft.com/office/drawing/2014/main" id="{5A8146E0-4FD6-B851-53B8-0BCB9D2AB92B}"/>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62D4DA38-6123-4353-4FE4-4AC4634B5144}"/>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1018088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1ED474-F16F-B17D-10E9-AD2DE5D32170}"/>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3" name="Footer Placeholder 2">
            <a:extLst>
              <a:ext uri="{FF2B5EF4-FFF2-40B4-BE49-F238E27FC236}">
                <a16:creationId xmlns:a16="http://schemas.microsoft.com/office/drawing/2014/main" id="{CA080B0B-54EB-AEAF-E211-0EAF556B7D92}"/>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EA593F8-BD2F-3AF9-C62E-BD0B8DAC55BD}"/>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2440209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BBB1B-FD6C-DABF-2F4F-156DFD64E5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2967EE7-6AB8-95DE-A80A-815901809C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BEA6E20-94B4-8FC9-9C53-E57947203C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280DA5-F228-9D4E-1E73-90B22BD33CB0}"/>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6" name="Footer Placeholder 5">
            <a:extLst>
              <a:ext uri="{FF2B5EF4-FFF2-40B4-BE49-F238E27FC236}">
                <a16:creationId xmlns:a16="http://schemas.microsoft.com/office/drawing/2014/main" id="{E70E12C1-8548-C62C-88FB-FBAA2921827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85E0BA1-38D5-7A84-C7A4-39D5E418E53C}"/>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3296759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3940D-2764-7402-3F40-C48A27AB60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F49CF2A-76FD-B0D2-257C-B34643B96D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D3B852AC-FEDD-D3A4-A269-334ED1A765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C8F41B-15E6-B8F5-DD0A-736A86E18B48}"/>
              </a:ext>
            </a:extLst>
          </p:cNvPr>
          <p:cNvSpPr>
            <a:spLocks noGrp="1"/>
          </p:cNvSpPr>
          <p:nvPr>
            <p:ph type="dt" sz="half" idx="10"/>
          </p:nvPr>
        </p:nvSpPr>
        <p:spPr/>
        <p:txBody>
          <a:bodyPr/>
          <a:lstStyle/>
          <a:p>
            <a:fld id="{0AECC160-AB8F-42FC-BAC9-671DC25F266E}" type="datetimeFigureOut">
              <a:rPr lang="en-CA" smtClean="0"/>
              <a:t>2022-12-19</a:t>
            </a:fld>
            <a:endParaRPr lang="en-CA"/>
          </a:p>
        </p:txBody>
      </p:sp>
      <p:sp>
        <p:nvSpPr>
          <p:cNvPr id="6" name="Footer Placeholder 5">
            <a:extLst>
              <a:ext uri="{FF2B5EF4-FFF2-40B4-BE49-F238E27FC236}">
                <a16:creationId xmlns:a16="http://schemas.microsoft.com/office/drawing/2014/main" id="{58E09FE1-9F7F-69BD-2AE4-115D9465902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AD725C2-C918-238C-95BD-969C60E3486D}"/>
              </a:ext>
            </a:extLst>
          </p:cNvPr>
          <p:cNvSpPr>
            <a:spLocks noGrp="1"/>
          </p:cNvSpPr>
          <p:nvPr>
            <p:ph type="sldNum" sz="quarter" idx="12"/>
          </p:nvPr>
        </p:nvSpPr>
        <p:spPr/>
        <p:txBody>
          <a:bodyPr/>
          <a:lstStyle/>
          <a:p>
            <a:fld id="{5E3A1766-C9DE-46F1-9F07-AD18687F7741}" type="slidenum">
              <a:rPr lang="en-CA" smtClean="0"/>
              <a:t>‹#›</a:t>
            </a:fld>
            <a:endParaRPr lang="en-CA"/>
          </a:p>
        </p:txBody>
      </p:sp>
    </p:spTree>
    <p:extLst>
      <p:ext uri="{BB962C8B-B14F-4D97-AF65-F5344CB8AC3E}">
        <p14:creationId xmlns:p14="http://schemas.microsoft.com/office/powerpoint/2010/main" val="2752060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BC681B-1942-84AA-C8C5-DB6A5AC568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024F989-6494-C9F9-7DD6-55D594D706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880DF8E-1870-F114-73EA-4909B07D94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ECC160-AB8F-42FC-BAC9-671DC25F266E}" type="datetimeFigureOut">
              <a:rPr lang="en-CA" smtClean="0"/>
              <a:t>2022-12-19</a:t>
            </a:fld>
            <a:endParaRPr lang="en-CA"/>
          </a:p>
        </p:txBody>
      </p:sp>
      <p:sp>
        <p:nvSpPr>
          <p:cNvPr id="5" name="Footer Placeholder 4">
            <a:extLst>
              <a:ext uri="{FF2B5EF4-FFF2-40B4-BE49-F238E27FC236}">
                <a16:creationId xmlns:a16="http://schemas.microsoft.com/office/drawing/2014/main" id="{A0CDBECA-4A8D-26E9-1A3C-C03EC235FD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D3B43436-CA09-4142-A818-9BA56234CB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A1766-C9DE-46F1-9F07-AD18687F7741}" type="slidenum">
              <a:rPr lang="en-CA" smtClean="0"/>
              <a:t>‹#›</a:t>
            </a:fld>
            <a:endParaRPr lang="en-CA"/>
          </a:p>
        </p:txBody>
      </p:sp>
    </p:spTree>
    <p:extLst>
      <p:ext uri="{BB962C8B-B14F-4D97-AF65-F5344CB8AC3E}">
        <p14:creationId xmlns:p14="http://schemas.microsoft.com/office/powerpoint/2010/main" val="3345588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bmp"/><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3DBE78-05AA-DA41-674C-55AC5940D666}"/>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approaching life with intellectual curiosity</a:t>
            </a:r>
          </a:p>
        </p:txBody>
      </p:sp>
      <p:pic>
        <p:nvPicPr>
          <p:cNvPr id="4" name="Picture 3">
            <a:extLst>
              <a:ext uri="{FF2B5EF4-FFF2-40B4-BE49-F238E27FC236}">
                <a16:creationId xmlns:a16="http://schemas.microsoft.com/office/drawing/2014/main" id="{350897CD-6E0D-74B4-4D51-C465671B9A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A1622062-1C44-C9AD-A5F6-408C0B138F8C}"/>
              </a:ext>
            </a:extLst>
          </p:cNvPr>
          <p:cNvSpPr txBox="1"/>
          <p:nvPr/>
        </p:nvSpPr>
        <p:spPr>
          <a:xfrm>
            <a:off x="1016000" y="2463800"/>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31 measures in the Community and Belonging Survey of Students 2022 were compared to each other, generating 465 associations.</a:t>
            </a:r>
          </a:p>
          <a:p>
            <a:pPr algn="ctr"/>
            <a:endParaRPr lang="en-CA" sz="2400">
              <a:latin typeface="Times New Roman" panose="02020603050405020304" pitchFamily="18" charset="0"/>
            </a:endParaRPr>
          </a:p>
          <a:p>
            <a:pPr algn="ctr"/>
            <a:r>
              <a:rPr lang="en-CA" sz="2400">
                <a:latin typeface="Times New Roman" panose="02020603050405020304" pitchFamily="18" charset="0"/>
              </a:rPr>
              <a:t>Each of the 31 resulting tables displays ranked correlation coefficients for each measure against 30 other measures.</a:t>
            </a:r>
          </a:p>
        </p:txBody>
      </p:sp>
    </p:spTree>
    <p:extLst>
      <p:ext uri="{BB962C8B-B14F-4D97-AF65-F5344CB8AC3E}">
        <p14:creationId xmlns:p14="http://schemas.microsoft.com/office/powerpoint/2010/main" val="1557322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5D2911D-C18E-B276-34BB-98BECA7F43DF}"/>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126834C8-E9C6-04CE-E8C0-39EA22D712C8}"/>
              </a:ext>
            </a:extLst>
          </p:cNvPr>
          <p:cNvSpPr txBox="1"/>
          <p:nvPr/>
        </p:nvSpPr>
        <p:spPr>
          <a:xfrm>
            <a:off x="1905000" y="5080000"/>
            <a:ext cx="6350000" cy="923330"/>
          </a:xfrm>
          <a:prstGeom prst="rect">
            <a:avLst/>
          </a:prstGeom>
          <a:noFill/>
        </p:spPr>
        <p:txBody>
          <a:bodyPr vert="horz" rtlCol="0">
            <a:spAutoFit/>
          </a:bodyPr>
          <a:lstStyle/>
          <a:p>
            <a:r>
              <a:rPr lang="en-CA">
                <a:latin typeface="Times New Roman" panose="02020603050405020304" pitchFamily="18" charset="0"/>
              </a:rPr>
              <a:t>This file was prepared by Kevin Graham</a:t>
            </a:r>
          </a:p>
          <a:p>
            <a:r>
              <a:rPr lang="en-CA">
                <a:latin typeface="Times New Roman" panose="02020603050405020304" pitchFamily="18" charset="0"/>
              </a:rPr>
              <a:t>President, Lookout Management Inc.</a:t>
            </a:r>
          </a:p>
          <a:p>
            <a:r>
              <a:rPr lang="en-CA">
                <a:latin typeface="Times New Roman" panose="02020603050405020304" pitchFamily="18" charset="0"/>
              </a:rPr>
              <a:t>kevin@lookoutmanagement.com</a:t>
            </a:r>
          </a:p>
        </p:txBody>
      </p:sp>
      <p:pic>
        <p:nvPicPr>
          <p:cNvPr id="5" name="Picture 4">
            <a:extLst>
              <a:ext uri="{FF2B5EF4-FFF2-40B4-BE49-F238E27FC236}">
                <a16:creationId xmlns:a16="http://schemas.microsoft.com/office/drawing/2014/main" id="{AC3B0916-3632-D682-72A7-414FDC9DE1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979195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1ADDB6-0A11-90A4-B5DB-876697547052}"/>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How does 'approaching life with intellectual curiosity' connect to other measures in the survey?</a:t>
            </a:r>
          </a:p>
        </p:txBody>
      </p:sp>
      <p:pic>
        <p:nvPicPr>
          <p:cNvPr id="4" name="Picture 3">
            <a:extLst>
              <a:ext uri="{FF2B5EF4-FFF2-40B4-BE49-F238E27FC236}">
                <a16:creationId xmlns:a16="http://schemas.microsoft.com/office/drawing/2014/main" id="{E23B679A-237A-1A32-1A38-65CC0B16FF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
        <p:nvSpPr>
          <p:cNvPr id="5" name="TextBox 4">
            <a:extLst>
              <a:ext uri="{FF2B5EF4-FFF2-40B4-BE49-F238E27FC236}">
                <a16:creationId xmlns:a16="http://schemas.microsoft.com/office/drawing/2014/main" id="{93F31A49-92CC-8877-C319-9F23E78642F4}"/>
              </a:ext>
            </a:extLst>
          </p:cNvPr>
          <p:cNvSpPr txBox="1"/>
          <p:nvPr/>
        </p:nvSpPr>
        <p:spPr>
          <a:xfrm>
            <a:off x="1016000" y="2828836"/>
            <a:ext cx="10160000" cy="1200329"/>
          </a:xfrm>
          <a:prstGeom prst="rect">
            <a:avLst/>
          </a:prstGeom>
          <a:noFill/>
        </p:spPr>
        <p:txBody>
          <a:bodyPr vert="horz" wrap="square" rtlCol="0">
            <a:spAutoFit/>
          </a:bodyPr>
          <a:lstStyle/>
          <a:p>
            <a:pPr algn="ctr"/>
            <a:r>
              <a:rPr lang="en-CA" sz="2400">
                <a:latin typeface="Times New Roman" panose="02020603050405020304" pitchFamily="18" charset="0"/>
              </a:rPr>
              <a:t>The next slide shows the top 5 ranked correlations linked to 'approaching life with intellectual curiosity' (under the condition that the corresponding p-value &lt; .01).</a:t>
            </a:r>
          </a:p>
        </p:txBody>
      </p:sp>
    </p:spTree>
    <p:extLst>
      <p:ext uri="{BB962C8B-B14F-4D97-AF65-F5344CB8AC3E}">
        <p14:creationId xmlns:p14="http://schemas.microsoft.com/office/powerpoint/2010/main" val="3593565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9DF103-9854-5D52-69C8-866CC0C14F98}"/>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approaching life with intellectual curiosity</a:t>
            </a:r>
          </a:p>
          <a:p>
            <a:pPr algn="ctr"/>
            <a:r>
              <a:rPr lang="en-CA" b="1">
                <a:latin typeface="Times New Roman" panose="02020603050405020304" pitchFamily="18" charset="0"/>
              </a:rPr>
              <a:t>(D3 Preparedness)</a:t>
            </a:r>
          </a:p>
        </p:txBody>
      </p:sp>
      <p:pic>
        <p:nvPicPr>
          <p:cNvPr id="3" name="Picture 2">
            <a:extLst>
              <a:ext uri="{FF2B5EF4-FFF2-40B4-BE49-F238E27FC236}">
                <a16:creationId xmlns:a16="http://schemas.microsoft.com/office/drawing/2014/main" id="{9EE5EAB4-385D-10D4-08D2-9AF6CC471C36}"/>
              </a:ext>
            </a:extLst>
          </p:cNvPr>
          <p:cNvPicPr>
            <a:picLocks noChangeAspect="1"/>
          </p:cNvPicPr>
          <p:nvPr/>
        </p:nvPicPr>
        <p:blipFill>
          <a:blip r:embed="rId2"/>
          <a:stretch>
            <a:fillRect/>
          </a:stretch>
        </p:blipFill>
        <p:spPr>
          <a:xfrm>
            <a:off x="2433638" y="2919413"/>
            <a:ext cx="7324725" cy="1019175"/>
          </a:xfrm>
          <a:prstGeom prst="rect">
            <a:avLst/>
          </a:prstGeom>
          <a:solidFill>
            <a:schemeClr val="accent1">
              <a:alpha val="0"/>
            </a:schemeClr>
          </a:solidFill>
        </p:spPr>
      </p:pic>
      <p:sp>
        <p:nvSpPr>
          <p:cNvPr id="4" name="TextBox 3">
            <a:extLst>
              <a:ext uri="{FF2B5EF4-FFF2-40B4-BE49-F238E27FC236}">
                <a16:creationId xmlns:a16="http://schemas.microsoft.com/office/drawing/2014/main" id="{3A0E7280-79C4-B3DC-B00F-A7DF1BA93B24}"/>
              </a:ext>
            </a:extLst>
          </p:cNvPr>
          <p:cNvSpPr txBox="1"/>
          <p:nvPr/>
        </p:nvSpPr>
        <p:spPr>
          <a:xfrm>
            <a:off x="1016000" y="4572000"/>
            <a:ext cx="10160000" cy="646331"/>
          </a:xfrm>
          <a:prstGeom prst="rect">
            <a:avLst/>
          </a:prstGeom>
          <a:noFill/>
        </p:spPr>
        <p:txBody>
          <a:bodyPr vert="horz" wrap="square" rtlCol="0">
            <a:spAutoFit/>
          </a:bodyPr>
          <a:lstStyle/>
          <a:p>
            <a:pPr algn="ctr"/>
            <a:r>
              <a:rPr lang="en-CA" b="1">
                <a:latin typeface="Times New Roman" panose="02020603050405020304" pitchFamily="18" charset="0"/>
              </a:rPr>
              <a:t>25 other measures ranked below these 5 in terms of their correlation with 'approaching life with intellectual curiosity'.</a:t>
            </a:r>
          </a:p>
        </p:txBody>
      </p:sp>
      <p:pic>
        <p:nvPicPr>
          <p:cNvPr id="6" name="Picture 5">
            <a:extLst>
              <a:ext uri="{FF2B5EF4-FFF2-40B4-BE49-F238E27FC236}">
                <a16:creationId xmlns:a16="http://schemas.microsoft.com/office/drawing/2014/main" id="{974F05C3-63C0-A0FA-AE49-74657D24212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966219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2E0FBC3-7967-E3CE-D21F-C6ACCD4EC4EE}"/>
              </a:ext>
            </a:extLst>
          </p:cNvPr>
          <p:cNvSpPr txBox="1"/>
          <p:nvPr/>
        </p:nvSpPr>
        <p:spPr>
          <a:xfrm>
            <a:off x="1651000" y="635000"/>
            <a:ext cx="8890000" cy="1015663"/>
          </a:xfrm>
          <a:prstGeom prst="rect">
            <a:avLst/>
          </a:prstGeom>
          <a:noFill/>
        </p:spPr>
        <p:txBody>
          <a:bodyPr vert="horz" wrap="square" rtlCol="0">
            <a:spAutoFit/>
          </a:bodyPr>
          <a:lstStyle/>
          <a:p>
            <a:pPr algn="ctr"/>
            <a:r>
              <a:rPr lang="en-CA" sz="3000" b="1">
                <a:latin typeface="Times New Roman" panose="02020603050405020304" pitchFamily="18" charset="0"/>
              </a:rPr>
              <a:t>Where does 'approaching life with intellectual curiosity' rank?</a:t>
            </a:r>
          </a:p>
        </p:txBody>
      </p:sp>
      <p:sp>
        <p:nvSpPr>
          <p:cNvPr id="3" name="TextBox 2">
            <a:extLst>
              <a:ext uri="{FF2B5EF4-FFF2-40B4-BE49-F238E27FC236}">
                <a16:creationId xmlns:a16="http://schemas.microsoft.com/office/drawing/2014/main" id="{7EA3C9F4-0DF2-2C06-7F68-8D61C2AF1026}"/>
              </a:ext>
            </a:extLst>
          </p:cNvPr>
          <p:cNvSpPr txBox="1"/>
          <p:nvPr/>
        </p:nvSpPr>
        <p:spPr>
          <a:xfrm>
            <a:off x="1016000" y="2459504"/>
            <a:ext cx="10160000" cy="1938992"/>
          </a:xfrm>
          <a:prstGeom prst="rect">
            <a:avLst/>
          </a:prstGeom>
          <a:noFill/>
        </p:spPr>
        <p:txBody>
          <a:bodyPr vert="horz" wrap="square" rtlCol="0">
            <a:spAutoFit/>
          </a:bodyPr>
          <a:lstStyle/>
          <a:p>
            <a:pPr algn="ctr"/>
            <a:r>
              <a:rPr lang="en-CA" sz="2400">
                <a:latin typeface="Times New Roman" panose="02020603050405020304" pitchFamily="18" charset="0"/>
              </a:rPr>
              <a:t>The slides below display where 'approaching life with intellectual curiosity' fits into the rankings for 5 other key measures in the survey. For each of the slides that follow, 'approaching life with intellectual curiosity' rises to very near the top of 30 ranked measures. Tables shown here were selected if the 'approaching life with intellectual curiosity' correlation coefficient was at or above 0.5.</a:t>
            </a:r>
          </a:p>
        </p:txBody>
      </p:sp>
      <p:pic>
        <p:nvPicPr>
          <p:cNvPr id="5" name="Picture 4">
            <a:extLst>
              <a:ext uri="{FF2B5EF4-FFF2-40B4-BE49-F238E27FC236}">
                <a16:creationId xmlns:a16="http://schemas.microsoft.com/office/drawing/2014/main" id="{3C2274FD-804D-C1F0-AD04-D74D8CA547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881958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CA25356-E86C-9C9F-26A1-DFA475C24E8B}"/>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adapting to face new challenges</a:t>
            </a:r>
          </a:p>
          <a:p>
            <a:pPr algn="ctr"/>
            <a:r>
              <a:rPr lang="en-CA" b="1">
                <a:latin typeface="Times New Roman" panose="02020603050405020304" pitchFamily="18" charset="0"/>
              </a:rPr>
              <a:t>(D1 Preparedness)</a:t>
            </a:r>
          </a:p>
        </p:txBody>
      </p:sp>
      <p:pic>
        <p:nvPicPr>
          <p:cNvPr id="3" name="Picture 2">
            <a:extLst>
              <a:ext uri="{FF2B5EF4-FFF2-40B4-BE49-F238E27FC236}">
                <a16:creationId xmlns:a16="http://schemas.microsoft.com/office/drawing/2014/main" id="{85B37EE6-38E7-BF2A-6FC7-4065B425ACCF}"/>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pic>
        <p:nvPicPr>
          <p:cNvPr id="5" name="Picture 4">
            <a:extLst>
              <a:ext uri="{FF2B5EF4-FFF2-40B4-BE49-F238E27FC236}">
                <a16:creationId xmlns:a16="http://schemas.microsoft.com/office/drawing/2014/main" id="{9EA23C3F-F69F-0F79-69AE-316E6CCAF7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336584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F3CD985-63FE-B8A6-0B8B-C3D63F290905}"/>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advocating for myself</a:t>
            </a:r>
          </a:p>
          <a:p>
            <a:pPr algn="ctr"/>
            <a:r>
              <a:rPr lang="en-CA" b="1">
                <a:latin typeface="Times New Roman" panose="02020603050405020304" pitchFamily="18" charset="0"/>
              </a:rPr>
              <a:t>(D2 Preparedness)</a:t>
            </a:r>
          </a:p>
        </p:txBody>
      </p:sp>
      <p:pic>
        <p:nvPicPr>
          <p:cNvPr id="3" name="Picture 2">
            <a:extLst>
              <a:ext uri="{FF2B5EF4-FFF2-40B4-BE49-F238E27FC236}">
                <a16:creationId xmlns:a16="http://schemas.microsoft.com/office/drawing/2014/main" id="{961C9930-57C6-444C-4EDE-AE54AF69F955}"/>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D2C66073-9CC9-D7E7-BAC1-6634312F06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687475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62645B-4198-B7B3-000E-7693A953BA66}"/>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assuming a leadership role</a:t>
            </a:r>
          </a:p>
          <a:p>
            <a:pPr algn="ctr"/>
            <a:r>
              <a:rPr lang="en-CA" b="1">
                <a:latin typeface="Times New Roman" panose="02020603050405020304" pitchFamily="18" charset="0"/>
              </a:rPr>
              <a:t>(D4 Preparedness)</a:t>
            </a:r>
          </a:p>
        </p:txBody>
      </p:sp>
      <p:pic>
        <p:nvPicPr>
          <p:cNvPr id="3" name="Picture 2">
            <a:extLst>
              <a:ext uri="{FF2B5EF4-FFF2-40B4-BE49-F238E27FC236}">
                <a16:creationId xmlns:a16="http://schemas.microsoft.com/office/drawing/2014/main" id="{12966610-13B1-E567-DF2B-7FC37E4F4C3F}"/>
              </a:ext>
            </a:extLst>
          </p:cNvPr>
          <p:cNvPicPr>
            <a:picLocks noChangeAspect="1"/>
          </p:cNvPicPr>
          <p:nvPr/>
        </p:nvPicPr>
        <p:blipFill>
          <a:blip r:embed="rId2"/>
          <a:stretch>
            <a:fillRect/>
          </a:stretch>
        </p:blipFill>
        <p:spPr>
          <a:xfrm>
            <a:off x="2433638" y="3019425"/>
            <a:ext cx="7324725" cy="819150"/>
          </a:xfrm>
          <a:prstGeom prst="rect">
            <a:avLst/>
          </a:prstGeom>
          <a:solidFill>
            <a:schemeClr val="accent1">
              <a:alpha val="0"/>
            </a:schemeClr>
          </a:solidFill>
        </p:spPr>
      </p:pic>
      <p:pic>
        <p:nvPicPr>
          <p:cNvPr id="5" name="Picture 4">
            <a:extLst>
              <a:ext uri="{FF2B5EF4-FFF2-40B4-BE49-F238E27FC236}">
                <a16:creationId xmlns:a16="http://schemas.microsoft.com/office/drawing/2014/main" id="{274C00CF-67B5-6F95-04AB-522F861C3F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90304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FF3AB5-9F89-3FC0-57A1-3952CEC662E2}"/>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creatively</a:t>
            </a:r>
          </a:p>
          <a:p>
            <a:pPr algn="ctr"/>
            <a:r>
              <a:rPr lang="en-CA" b="1">
                <a:latin typeface="Times New Roman" panose="02020603050405020304" pitchFamily="18" charset="0"/>
              </a:rPr>
              <a:t>(D12 Preparedness)</a:t>
            </a:r>
          </a:p>
        </p:txBody>
      </p:sp>
      <p:pic>
        <p:nvPicPr>
          <p:cNvPr id="3" name="Picture 2">
            <a:extLst>
              <a:ext uri="{FF2B5EF4-FFF2-40B4-BE49-F238E27FC236}">
                <a16:creationId xmlns:a16="http://schemas.microsoft.com/office/drawing/2014/main" id="{29BDAD66-11B9-DC68-295C-DCB6056EDDAB}"/>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CB71533C-ADC9-A2C2-3294-0BA64E9C6B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31046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11776C-39C3-155F-83E7-6F386AD39BF6}"/>
              </a:ext>
            </a:extLst>
          </p:cNvPr>
          <p:cNvSpPr txBox="1"/>
          <p:nvPr/>
        </p:nvSpPr>
        <p:spPr>
          <a:xfrm>
            <a:off x="1651000" y="635000"/>
            <a:ext cx="8890000" cy="646331"/>
          </a:xfrm>
          <a:prstGeom prst="rect">
            <a:avLst/>
          </a:prstGeom>
          <a:noFill/>
        </p:spPr>
        <p:txBody>
          <a:bodyPr vert="horz" wrap="square" rtlCol="0">
            <a:spAutoFit/>
          </a:bodyPr>
          <a:lstStyle/>
          <a:p>
            <a:pPr algn="ctr"/>
            <a:r>
              <a:rPr lang="en-CA" b="1">
                <a:latin typeface="Times New Roman" panose="02020603050405020304" pitchFamily="18" charset="0"/>
              </a:rPr>
              <a:t>thinking critically</a:t>
            </a:r>
          </a:p>
          <a:p>
            <a:pPr algn="ctr"/>
            <a:r>
              <a:rPr lang="en-CA" b="1">
                <a:latin typeface="Times New Roman" panose="02020603050405020304" pitchFamily="18" charset="0"/>
              </a:rPr>
              <a:t>(D13 Preparedness)</a:t>
            </a:r>
          </a:p>
        </p:txBody>
      </p:sp>
      <p:pic>
        <p:nvPicPr>
          <p:cNvPr id="3" name="Picture 2">
            <a:extLst>
              <a:ext uri="{FF2B5EF4-FFF2-40B4-BE49-F238E27FC236}">
                <a16:creationId xmlns:a16="http://schemas.microsoft.com/office/drawing/2014/main" id="{5E0BCCB7-CA4D-EAFE-C3F8-E8DB743E34BF}"/>
              </a:ext>
            </a:extLst>
          </p:cNvPr>
          <p:cNvPicPr>
            <a:picLocks noChangeAspect="1"/>
          </p:cNvPicPr>
          <p:nvPr/>
        </p:nvPicPr>
        <p:blipFill>
          <a:blip r:embed="rId2"/>
          <a:stretch>
            <a:fillRect/>
          </a:stretch>
        </p:blipFill>
        <p:spPr>
          <a:xfrm>
            <a:off x="2433638" y="3219450"/>
            <a:ext cx="7324725" cy="419100"/>
          </a:xfrm>
          <a:prstGeom prst="rect">
            <a:avLst/>
          </a:prstGeom>
          <a:solidFill>
            <a:schemeClr val="accent1">
              <a:alpha val="0"/>
            </a:schemeClr>
          </a:solidFill>
        </p:spPr>
      </p:pic>
      <p:pic>
        <p:nvPicPr>
          <p:cNvPr id="5" name="Picture 4">
            <a:extLst>
              <a:ext uri="{FF2B5EF4-FFF2-40B4-BE49-F238E27FC236}">
                <a16:creationId xmlns:a16="http://schemas.microsoft.com/office/drawing/2014/main" id="{4D00E579-C62B-4D7A-30E3-99F78F836B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0" y="6223000"/>
            <a:ext cx="1207008" cy="457200"/>
          </a:xfrm>
          <a:prstGeom prst="rect">
            <a:avLst/>
          </a:prstGeom>
        </p:spPr>
      </p:pic>
    </p:spTree>
    <p:extLst>
      <p:ext uri="{BB962C8B-B14F-4D97-AF65-F5344CB8AC3E}">
        <p14:creationId xmlns:p14="http://schemas.microsoft.com/office/powerpoint/2010/main" val="26818364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254</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Graham</dc:creator>
  <cp:lastModifiedBy>Kevin Graham</cp:lastModifiedBy>
  <cp:revision>2</cp:revision>
  <dcterms:created xsi:type="dcterms:W3CDTF">2022-12-19T22:01:01Z</dcterms:created>
  <dcterms:modified xsi:type="dcterms:W3CDTF">2022-12-19T22:01:03Z</dcterms:modified>
</cp:coreProperties>
</file>