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C8D6A-58FB-B56D-B1F0-733650BA77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9B11267-C1B3-5353-B18A-1EB7ED224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CFBE5E0-FACE-C8DF-A16D-5ADE1CE2D3ED}"/>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5" name="Footer Placeholder 4">
            <a:extLst>
              <a:ext uri="{FF2B5EF4-FFF2-40B4-BE49-F238E27FC236}">
                <a16:creationId xmlns:a16="http://schemas.microsoft.com/office/drawing/2014/main" id="{EA1F8701-1B49-174E-6A73-7DEFC44C3D6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E8A62C-155A-5C30-46F8-A44E4118DDC7}"/>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50060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B32C-D8C1-3A13-9B5B-ABE10005A60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DA8923D-BF23-F63D-16C8-0088F366AC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BB6E0D9-DE9E-EC23-E19C-5216B6B4F050}"/>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5" name="Footer Placeholder 4">
            <a:extLst>
              <a:ext uri="{FF2B5EF4-FFF2-40B4-BE49-F238E27FC236}">
                <a16:creationId xmlns:a16="http://schemas.microsoft.com/office/drawing/2014/main" id="{FA17E713-C520-A8AD-A015-6FDD33ED9A5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1AD453-A916-FB9A-E5C8-1C5AC4E2D52B}"/>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1431084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4C0581-42F4-F16D-A7B8-DFEE69E385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1476B78-28CC-7140-1106-5BFBA48FAD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8D83CD-941F-57DA-081C-D48FD933AC57}"/>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5" name="Footer Placeholder 4">
            <a:extLst>
              <a:ext uri="{FF2B5EF4-FFF2-40B4-BE49-F238E27FC236}">
                <a16:creationId xmlns:a16="http://schemas.microsoft.com/office/drawing/2014/main" id="{74074826-3360-9355-4428-42459541DD4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6EA921-51C8-8917-6847-22EFD1A72806}"/>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24412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068B-C49B-6241-DF9F-5032D8070D5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282FD15-053F-2779-CCD7-3F5998D831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7C450DE-53BA-FCC7-490B-C3CEC2B65E4B}"/>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5" name="Footer Placeholder 4">
            <a:extLst>
              <a:ext uri="{FF2B5EF4-FFF2-40B4-BE49-F238E27FC236}">
                <a16:creationId xmlns:a16="http://schemas.microsoft.com/office/drawing/2014/main" id="{504BA799-6F09-4E38-5A64-59136ADF662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7028D3E-ECA4-F50A-6420-1B8B98704751}"/>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184315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73C56-94CD-7581-B240-8656CD2BF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B234AD5-7AEF-E793-D572-2DE092A22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0D68EA-A2F9-1063-CA9B-4CEDF148680C}"/>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5" name="Footer Placeholder 4">
            <a:extLst>
              <a:ext uri="{FF2B5EF4-FFF2-40B4-BE49-F238E27FC236}">
                <a16:creationId xmlns:a16="http://schemas.microsoft.com/office/drawing/2014/main" id="{3B286F4D-7EC1-F51F-D07E-524B2A347D3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425F6C5-38C0-1944-DC58-C1708C160D62}"/>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256852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2C5B-5D08-8641-E8A2-EEAAD2BFD6D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36754DC-299C-0A2F-069C-5AD501EF4B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B43B94B-2B4A-D5C7-23F0-94D42C2962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E0AAD7A-9F81-76F6-1901-5898A5FFBAE2}"/>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6" name="Footer Placeholder 5">
            <a:extLst>
              <a:ext uri="{FF2B5EF4-FFF2-40B4-BE49-F238E27FC236}">
                <a16:creationId xmlns:a16="http://schemas.microsoft.com/office/drawing/2014/main" id="{790056B4-DE92-E5C5-A9C3-5F290942CDC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478967C-7BBC-BE56-3879-8DDE8DDADA34}"/>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312859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4645-3B17-FE67-3187-F2082EE5CF6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956735F-83D1-1C33-BE27-7A6852AA80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56BF9D-337C-FB1A-B12B-E5CC855A31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31D943D-F563-D7AE-A64E-0215FFDE90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7C882A-6FF9-C3CE-42AA-584E1A7541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99ACA7C-8982-D46D-E422-57081CCECED5}"/>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8" name="Footer Placeholder 7">
            <a:extLst>
              <a:ext uri="{FF2B5EF4-FFF2-40B4-BE49-F238E27FC236}">
                <a16:creationId xmlns:a16="http://schemas.microsoft.com/office/drawing/2014/main" id="{0F2C7331-35F5-D716-25AF-8503A6E4F72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76E463F-5B52-C4B8-6A15-61B333DA9BCC}"/>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335537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E88A-1610-F821-5E39-938B320467E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C51A470-E4FF-1174-09EB-F1AD224FF15D}"/>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4" name="Footer Placeholder 3">
            <a:extLst>
              <a:ext uri="{FF2B5EF4-FFF2-40B4-BE49-F238E27FC236}">
                <a16:creationId xmlns:a16="http://schemas.microsoft.com/office/drawing/2014/main" id="{5A8146E0-4FD6-B851-53B8-0BCB9D2AB92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2D4DA38-6123-4353-4FE4-4AC4634B5144}"/>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101808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1ED474-F16F-B17D-10E9-AD2DE5D32170}"/>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3" name="Footer Placeholder 2">
            <a:extLst>
              <a:ext uri="{FF2B5EF4-FFF2-40B4-BE49-F238E27FC236}">
                <a16:creationId xmlns:a16="http://schemas.microsoft.com/office/drawing/2014/main" id="{CA080B0B-54EB-AEAF-E211-0EAF556B7D9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EA593F8-BD2F-3AF9-C62E-BD0B8DAC55BD}"/>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244020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BB1B-FD6C-DABF-2F4F-156DFD64E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2967EE7-6AB8-95DE-A80A-815901809C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BEA6E20-94B4-8FC9-9C53-E57947203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80DA5-F228-9D4E-1E73-90B22BD33CB0}"/>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6" name="Footer Placeholder 5">
            <a:extLst>
              <a:ext uri="{FF2B5EF4-FFF2-40B4-BE49-F238E27FC236}">
                <a16:creationId xmlns:a16="http://schemas.microsoft.com/office/drawing/2014/main" id="{E70E12C1-8548-C62C-88FB-FBAA2921827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85E0BA1-38D5-7A84-C7A4-39D5E418E53C}"/>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329675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940D-2764-7402-3F40-C48A27AB60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F49CF2A-76FD-B0D2-257C-B34643B96D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3B852AC-FEDD-D3A4-A269-334ED1A76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8F41B-15E6-B8F5-DD0A-736A86E18B48}"/>
              </a:ext>
            </a:extLst>
          </p:cNvPr>
          <p:cNvSpPr>
            <a:spLocks noGrp="1"/>
          </p:cNvSpPr>
          <p:nvPr>
            <p:ph type="dt" sz="half" idx="10"/>
          </p:nvPr>
        </p:nvSpPr>
        <p:spPr/>
        <p:txBody>
          <a:bodyPr/>
          <a:lstStyle/>
          <a:p>
            <a:fld id="{0AECC160-AB8F-42FC-BAC9-671DC25F266E}" type="datetimeFigureOut">
              <a:rPr lang="en-CA" smtClean="0"/>
              <a:t>2022-12-19</a:t>
            </a:fld>
            <a:endParaRPr lang="en-CA"/>
          </a:p>
        </p:txBody>
      </p:sp>
      <p:sp>
        <p:nvSpPr>
          <p:cNvPr id="6" name="Footer Placeholder 5">
            <a:extLst>
              <a:ext uri="{FF2B5EF4-FFF2-40B4-BE49-F238E27FC236}">
                <a16:creationId xmlns:a16="http://schemas.microsoft.com/office/drawing/2014/main" id="{58E09FE1-9F7F-69BD-2AE4-115D9465902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AD725C2-C918-238C-95BD-969C60E3486D}"/>
              </a:ext>
            </a:extLst>
          </p:cNvPr>
          <p:cNvSpPr>
            <a:spLocks noGrp="1"/>
          </p:cNvSpPr>
          <p:nvPr>
            <p:ph type="sldNum" sz="quarter" idx="12"/>
          </p:nvPr>
        </p:nvSpPr>
        <p:spPr/>
        <p:txBody>
          <a:bodyPr/>
          <a:lstStyle/>
          <a:p>
            <a:fld id="{5E3A1766-C9DE-46F1-9F07-AD18687F7741}" type="slidenum">
              <a:rPr lang="en-CA" smtClean="0"/>
              <a:t>‹#›</a:t>
            </a:fld>
            <a:endParaRPr lang="en-CA"/>
          </a:p>
        </p:txBody>
      </p:sp>
    </p:spTree>
    <p:extLst>
      <p:ext uri="{BB962C8B-B14F-4D97-AF65-F5344CB8AC3E}">
        <p14:creationId xmlns:p14="http://schemas.microsoft.com/office/powerpoint/2010/main" val="275206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BC681B-1942-84AA-C8C5-DB6A5AC568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024F989-6494-C9F9-7DD6-55D594D706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880DF8E-1870-F114-73EA-4909B07D9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CC160-AB8F-42FC-BAC9-671DC25F266E}" type="datetimeFigureOut">
              <a:rPr lang="en-CA" smtClean="0"/>
              <a:t>2022-12-19</a:t>
            </a:fld>
            <a:endParaRPr lang="en-CA"/>
          </a:p>
        </p:txBody>
      </p:sp>
      <p:sp>
        <p:nvSpPr>
          <p:cNvPr id="5" name="Footer Placeholder 4">
            <a:extLst>
              <a:ext uri="{FF2B5EF4-FFF2-40B4-BE49-F238E27FC236}">
                <a16:creationId xmlns:a16="http://schemas.microsoft.com/office/drawing/2014/main" id="{A0CDBECA-4A8D-26E9-1A3C-C03EC235FD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3B43436-CA09-4142-A818-9BA56234C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A1766-C9DE-46F1-9F07-AD18687F7741}" type="slidenum">
              <a:rPr lang="en-CA" smtClean="0"/>
              <a:t>‹#›</a:t>
            </a:fld>
            <a:endParaRPr lang="en-CA"/>
          </a:p>
        </p:txBody>
      </p:sp>
    </p:spTree>
    <p:extLst>
      <p:ext uri="{BB962C8B-B14F-4D97-AF65-F5344CB8AC3E}">
        <p14:creationId xmlns:p14="http://schemas.microsoft.com/office/powerpoint/2010/main" val="3345588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3DBE78-05AA-DA41-674C-55AC5940D666}"/>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approaching life with intellectual curiosity</a:t>
            </a:r>
          </a:p>
        </p:txBody>
      </p:sp>
      <p:pic>
        <p:nvPicPr>
          <p:cNvPr id="4" name="Picture 3">
            <a:extLst>
              <a:ext uri="{FF2B5EF4-FFF2-40B4-BE49-F238E27FC236}">
                <a16:creationId xmlns:a16="http://schemas.microsoft.com/office/drawing/2014/main" id="{350897CD-6E0D-74B4-4D51-C465671B9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A1622062-1C44-C9AD-A5F6-408C0B138F8C}"/>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155732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D2911D-C18E-B276-34BB-98BECA7F43DF}"/>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126834C8-E9C6-04CE-E8C0-39EA22D712C8}"/>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AC3B0916-3632-D682-72A7-414FDC9DE1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7919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1ADDB6-0A11-90A4-B5DB-876697547052}"/>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'approaching life with intellectual curiosity' connect to other measures in the survey?</a:t>
            </a:r>
          </a:p>
        </p:txBody>
      </p:sp>
      <p:pic>
        <p:nvPicPr>
          <p:cNvPr id="4" name="Picture 3">
            <a:extLst>
              <a:ext uri="{FF2B5EF4-FFF2-40B4-BE49-F238E27FC236}">
                <a16:creationId xmlns:a16="http://schemas.microsoft.com/office/drawing/2014/main" id="{E23B679A-237A-1A32-1A38-65CC0B16FF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93F31A49-92CC-8877-C319-9F23E78642F4}"/>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5 ranked correlations linked to 'approaching life with intellectual curiosity' (under the condition that the corresponding p-value &lt; .01).</a:t>
            </a:r>
          </a:p>
        </p:txBody>
      </p:sp>
    </p:spTree>
    <p:extLst>
      <p:ext uri="{BB962C8B-B14F-4D97-AF65-F5344CB8AC3E}">
        <p14:creationId xmlns:p14="http://schemas.microsoft.com/office/powerpoint/2010/main" val="359356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9DF103-9854-5D52-69C8-866CC0C14F9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9EE5EAB4-385D-10D4-08D2-9AF6CC471C36}"/>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sp>
        <p:nvSpPr>
          <p:cNvPr id="4" name="TextBox 3">
            <a:extLst>
              <a:ext uri="{FF2B5EF4-FFF2-40B4-BE49-F238E27FC236}">
                <a16:creationId xmlns:a16="http://schemas.microsoft.com/office/drawing/2014/main" id="{3A0E7280-79C4-B3DC-B00F-A7DF1BA93B24}"/>
              </a:ext>
            </a:extLst>
          </p:cNvPr>
          <p:cNvSpPr txBox="1"/>
          <p:nvPr/>
        </p:nvSpPr>
        <p:spPr>
          <a:xfrm>
            <a:off x="1016000" y="45720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25 other measures ranked below these 5 in terms of their correlation with 'approaching life with intellectual curiosity'.</a:t>
            </a:r>
          </a:p>
        </p:txBody>
      </p:sp>
      <p:pic>
        <p:nvPicPr>
          <p:cNvPr id="6" name="Picture 5">
            <a:extLst>
              <a:ext uri="{FF2B5EF4-FFF2-40B4-BE49-F238E27FC236}">
                <a16:creationId xmlns:a16="http://schemas.microsoft.com/office/drawing/2014/main" id="{974F05C3-63C0-A0FA-AE49-74657D2421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6621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E0FBC3-7967-E3CE-D21F-C6ACCD4EC4EE}"/>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'approaching life with intellectual curiosity' rank?</a:t>
            </a:r>
          </a:p>
        </p:txBody>
      </p:sp>
      <p:sp>
        <p:nvSpPr>
          <p:cNvPr id="3" name="TextBox 2">
            <a:extLst>
              <a:ext uri="{FF2B5EF4-FFF2-40B4-BE49-F238E27FC236}">
                <a16:creationId xmlns:a16="http://schemas.microsoft.com/office/drawing/2014/main" id="{7EA3C9F4-0DF2-2C06-7F68-8D61C2AF1026}"/>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'approaching life with intellectual curiosity' fits into the rankings for 5 other key measures in the survey. For each of the slides that follow, 'approaching life with intellectual curiosity' rises to very near the top of 30 ranked measures. Tables shown here were selected if the 'approaching life with intellectual curiosity' correlation coefficient was at or above 0.5.</a:t>
            </a:r>
          </a:p>
        </p:txBody>
      </p:sp>
      <p:pic>
        <p:nvPicPr>
          <p:cNvPr id="5" name="Picture 4">
            <a:extLst>
              <a:ext uri="{FF2B5EF4-FFF2-40B4-BE49-F238E27FC236}">
                <a16:creationId xmlns:a16="http://schemas.microsoft.com/office/drawing/2014/main" id="{3C2274FD-804D-C1F0-AD04-D74D8CA547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88195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A25356-E86C-9C9F-26A1-DFA475C24E8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85B37EE6-38E7-BF2A-6FC7-4065B425ACCF}"/>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9EA23C3F-F69F-0F79-69AE-316E6CCAF7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6584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3CD985-63FE-B8A6-0B8B-C3D63F29090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advocating for myself</a:t>
            </a:r>
          </a:p>
          <a:p>
            <a:pPr algn="ctr"/>
            <a:r>
              <a:rPr lang="en-CA" b="1">
                <a:latin typeface="Times New Roman" panose="02020603050405020304" pitchFamily="18" charset="0"/>
              </a:rPr>
              <a:t>(D2 Preparedness)</a:t>
            </a:r>
          </a:p>
        </p:txBody>
      </p:sp>
      <p:pic>
        <p:nvPicPr>
          <p:cNvPr id="3" name="Picture 2">
            <a:extLst>
              <a:ext uri="{FF2B5EF4-FFF2-40B4-BE49-F238E27FC236}">
                <a16:creationId xmlns:a16="http://schemas.microsoft.com/office/drawing/2014/main" id="{961C9930-57C6-444C-4EDE-AE54AF69F955}"/>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D2C66073-9CC9-D7E7-BAC1-6634312F06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687475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62645B-4198-B7B3-000E-7693A953BA6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assuming a leadership role</a:t>
            </a:r>
          </a:p>
          <a:p>
            <a:pPr algn="ctr"/>
            <a:r>
              <a:rPr lang="en-CA" b="1">
                <a:latin typeface="Times New Roman" panose="02020603050405020304" pitchFamily="18" charset="0"/>
              </a:rPr>
              <a:t>(D4 Preparedness)</a:t>
            </a:r>
          </a:p>
        </p:txBody>
      </p:sp>
      <p:pic>
        <p:nvPicPr>
          <p:cNvPr id="3" name="Picture 2">
            <a:extLst>
              <a:ext uri="{FF2B5EF4-FFF2-40B4-BE49-F238E27FC236}">
                <a16:creationId xmlns:a16="http://schemas.microsoft.com/office/drawing/2014/main" id="{12966610-13B1-E567-DF2B-7FC37E4F4C3F}"/>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74C00CF-67B5-6F95-04AB-522F861C3F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0304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FF3AB5-9F89-3FC0-57A1-3952CEC662E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29BDAD66-11B9-DC68-295C-DCB6056EDDAB}"/>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CB71533C-ADC9-A2C2-3294-0BA64E9C6B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104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11776C-39C3-155F-83E7-6F386AD39BF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5E0BCCB7-CA4D-EAFE-C3F8-E8DB743E34BF}"/>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4D00E579-C62B-4D7A-30E3-99F78F836B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681836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2022-12-19T22:01:01Z</dcterms:created>
  <dcterms:modified xsi:type="dcterms:W3CDTF">2022-12-19T22:01:03Z</dcterms:modified>
</cp:coreProperties>
</file>