
<file path=[Content_Types].xml><?xml version="1.0" encoding="utf-8"?>
<Types xmlns="http://schemas.openxmlformats.org/package/2006/content-types">
  <Default Extension="bmp" ContentType="image/bmp"/>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0" r:id="rId7"/>
    <p:sldId id="261" r:id="rId8"/>
    <p:sldId id="262"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98" d="100"/>
          <a:sy n="98" d="100"/>
        </p:scale>
        <p:origin x="12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07B62-73C7-A60E-D3E1-E670665989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EB17544F-8197-D5D2-34C2-84F5DC0E8E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3F99A422-028A-E461-3B64-B2F8F1E5F5D9}"/>
              </a:ext>
            </a:extLst>
          </p:cNvPr>
          <p:cNvSpPr>
            <a:spLocks noGrp="1"/>
          </p:cNvSpPr>
          <p:nvPr>
            <p:ph type="dt" sz="half" idx="10"/>
          </p:nvPr>
        </p:nvSpPr>
        <p:spPr/>
        <p:txBody>
          <a:bodyPr/>
          <a:lstStyle/>
          <a:p>
            <a:fld id="{ABA08D38-1737-44AA-92C1-65B7ABB34EFC}" type="datetimeFigureOut">
              <a:rPr lang="en-CA" smtClean="0"/>
              <a:t>2022-12-19</a:t>
            </a:fld>
            <a:endParaRPr lang="en-CA"/>
          </a:p>
        </p:txBody>
      </p:sp>
      <p:sp>
        <p:nvSpPr>
          <p:cNvPr id="5" name="Footer Placeholder 4">
            <a:extLst>
              <a:ext uri="{FF2B5EF4-FFF2-40B4-BE49-F238E27FC236}">
                <a16:creationId xmlns:a16="http://schemas.microsoft.com/office/drawing/2014/main" id="{46219CB9-D54D-AEB4-89CF-78980D7CA6E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9EF496F-5C39-1224-CAF8-1B7FA42F8079}"/>
              </a:ext>
            </a:extLst>
          </p:cNvPr>
          <p:cNvSpPr>
            <a:spLocks noGrp="1"/>
          </p:cNvSpPr>
          <p:nvPr>
            <p:ph type="sldNum" sz="quarter" idx="12"/>
          </p:nvPr>
        </p:nvSpPr>
        <p:spPr/>
        <p:txBody>
          <a:bodyPr/>
          <a:lstStyle/>
          <a:p>
            <a:fld id="{9EB7D96C-41AB-4AE1-B8E7-963133D9C4A5}" type="slidenum">
              <a:rPr lang="en-CA" smtClean="0"/>
              <a:t>‹#›</a:t>
            </a:fld>
            <a:endParaRPr lang="en-CA"/>
          </a:p>
        </p:txBody>
      </p:sp>
    </p:spTree>
    <p:extLst>
      <p:ext uri="{BB962C8B-B14F-4D97-AF65-F5344CB8AC3E}">
        <p14:creationId xmlns:p14="http://schemas.microsoft.com/office/powerpoint/2010/main" val="255351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F1034-4F64-0840-8170-A624A8B9BA8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F026AAD8-4492-883A-7046-E83AF739E5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95098B6-6B2D-F053-D60B-7F42D5E7C915}"/>
              </a:ext>
            </a:extLst>
          </p:cNvPr>
          <p:cNvSpPr>
            <a:spLocks noGrp="1"/>
          </p:cNvSpPr>
          <p:nvPr>
            <p:ph type="dt" sz="half" idx="10"/>
          </p:nvPr>
        </p:nvSpPr>
        <p:spPr/>
        <p:txBody>
          <a:bodyPr/>
          <a:lstStyle/>
          <a:p>
            <a:fld id="{ABA08D38-1737-44AA-92C1-65B7ABB34EFC}" type="datetimeFigureOut">
              <a:rPr lang="en-CA" smtClean="0"/>
              <a:t>2022-12-19</a:t>
            </a:fld>
            <a:endParaRPr lang="en-CA"/>
          </a:p>
        </p:txBody>
      </p:sp>
      <p:sp>
        <p:nvSpPr>
          <p:cNvPr id="5" name="Footer Placeholder 4">
            <a:extLst>
              <a:ext uri="{FF2B5EF4-FFF2-40B4-BE49-F238E27FC236}">
                <a16:creationId xmlns:a16="http://schemas.microsoft.com/office/drawing/2014/main" id="{FCF5DF43-A2B0-FB8F-37FC-D03EA7CAD7C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43865E2-1799-9637-B41F-C4B68698A917}"/>
              </a:ext>
            </a:extLst>
          </p:cNvPr>
          <p:cNvSpPr>
            <a:spLocks noGrp="1"/>
          </p:cNvSpPr>
          <p:nvPr>
            <p:ph type="sldNum" sz="quarter" idx="12"/>
          </p:nvPr>
        </p:nvSpPr>
        <p:spPr/>
        <p:txBody>
          <a:bodyPr/>
          <a:lstStyle/>
          <a:p>
            <a:fld id="{9EB7D96C-41AB-4AE1-B8E7-963133D9C4A5}" type="slidenum">
              <a:rPr lang="en-CA" smtClean="0"/>
              <a:t>‹#›</a:t>
            </a:fld>
            <a:endParaRPr lang="en-CA"/>
          </a:p>
        </p:txBody>
      </p:sp>
    </p:spTree>
    <p:extLst>
      <p:ext uri="{BB962C8B-B14F-4D97-AF65-F5344CB8AC3E}">
        <p14:creationId xmlns:p14="http://schemas.microsoft.com/office/powerpoint/2010/main" val="39908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ADCAEA-C34E-15B3-7C84-10555B7BDE4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F997D086-C0E0-BECC-C1DB-B482393F33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B5ACC3D-8615-61D6-C274-8E61CD0B8B00}"/>
              </a:ext>
            </a:extLst>
          </p:cNvPr>
          <p:cNvSpPr>
            <a:spLocks noGrp="1"/>
          </p:cNvSpPr>
          <p:nvPr>
            <p:ph type="dt" sz="half" idx="10"/>
          </p:nvPr>
        </p:nvSpPr>
        <p:spPr/>
        <p:txBody>
          <a:bodyPr/>
          <a:lstStyle/>
          <a:p>
            <a:fld id="{ABA08D38-1737-44AA-92C1-65B7ABB34EFC}" type="datetimeFigureOut">
              <a:rPr lang="en-CA" smtClean="0"/>
              <a:t>2022-12-19</a:t>
            </a:fld>
            <a:endParaRPr lang="en-CA"/>
          </a:p>
        </p:txBody>
      </p:sp>
      <p:sp>
        <p:nvSpPr>
          <p:cNvPr id="5" name="Footer Placeholder 4">
            <a:extLst>
              <a:ext uri="{FF2B5EF4-FFF2-40B4-BE49-F238E27FC236}">
                <a16:creationId xmlns:a16="http://schemas.microsoft.com/office/drawing/2014/main" id="{76FED3EE-6A38-ADAA-DF79-252B0800374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5CC1043-A244-49A6-841A-E0CA4FCC70FF}"/>
              </a:ext>
            </a:extLst>
          </p:cNvPr>
          <p:cNvSpPr>
            <a:spLocks noGrp="1"/>
          </p:cNvSpPr>
          <p:nvPr>
            <p:ph type="sldNum" sz="quarter" idx="12"/>
          </p:nvPr>
        </p:nvSpPr>
        <p:spPr/>
        <p:txBody>
          <a:bodyPr/>
          <a:lstStyle/>
          <a:p>
            <a:fld id="{9EB7D96C-41AB-4AE1-B8E7-963133D9C4A5}" type="slidenum">
              <a:rPr lang="en-CA" smtClean="0"/>
              <a:t>‹#›</a:t>
            </a:fld>
            <a:endParaRPr lang="en-CA"/>
          </a:p>
        </p:txBody>
      </p:sp>
    </p:spTree>
    <p:extLst>
      <p:ext uri="{BB962C8B-B14F-4D97-AF65-F5344CB8AC3E}">
        <p14:creationId xmlns:p14="http://schemas.microsoft.com/office/powerpoint/2010/main" val="1405751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6BDC8-B11B-608B-8F64-026ECB8BCA3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29CA37F-AFA5-8B93-4588-918CD5124E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5B76765-0D18-0A1C-D85E-5464CFA13ED8}"/>
              </a:ext>
            </a:extLst>
          </p:cNvPr>
          <p:cNvSpPr>
            <a:spLocks noGrp="1"/>
          </p:cNvSpPr>
          <p:nvPr>
            <p:ph type="dt" sz="half" idx="10"/>
          </p:nvPr>
        </p:nvSpPr>
        <p:spPr/>
        <p:txBody>
          <a:bodyPr/>
          <a:lstStyle/>
          <a:p>
            <a:fld id="{ABA08D38-1737-44AA-92C1-65B7ABB34EFC}" type="datetimeFigureOut">
              <a:rPr lang="en-CA" smtClean="0"/>
              <a:t>2022-12-19</a:t>
            </a:fld>
            <a:endParaRPr lang="en-CA"/>
          </a:p>
        </p:txBody>
      </p:sp>
      <p:sp>
        <p:nvSpPr>
          <p:cNvPr id="5" name="Footer Placeholder 4">
            <a:extLst>
              <a:ext uri="{FF2B5EF4-FFF2-40B4-BE49-F238E27FC236}">
                <a16:creationId xmlns:a16="http://schemas.microsoft.com/office/drawing/2014/main" id="{AD9251D4-0D92-E68D-8AAD-7BDC3654764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25CFE84-34D1-C991-3C39-2311A8324733}"/>
              </a:ext>
            </a:extLst>
          </p:cNvPr>
          <p:cNvSpPr>
            <a:spLocks noGrp="1"/>
          </p:cNvSpPr>
          <p:nvPr>
            <p:ph type="sldNum" sz="quarter" idx="12"/>
          </p:nvPr>
        </p:nvSpPr>
        <p:spPr/>
        <p:txBody>
          <a:bodyPr/>
          <a:lstStyle/>
          <a:p>
            <a:fld id="{9EB7D96C-41AB-4AE1-B8E7-963133D9C4A5}" type="slidenum">
              <a:rPr lang="en-CA" smtClean="0"/>
              <a:t>‹#›</a:t>
            </a:fld>
            <a:endParaRPr lang="en-CA"/>
          </a:p>
        </p:txBody>
      </p:sp>
    </p:spTree>
    <p:extLst>
      <p:ext uri="{BB962C8B-B14F-4D97-AF65-F5344CB8AC3E}">
        <p14:creationId xmlns:p14="http://schemas.microsoft.com/office/powerpoint/2010/main" val="2952777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88808-E225-5872-93CA-7CDF856C0C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57C0EAD9-592F-3900-DD11-DFC0BADA5F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2AB419-0A50-7CB1-5616-1A1B95A9B6AC}"/>
              </a:ext>
            </a:extLst>
          </p:cNvPr>
          <p:cNvSpPr>
            <a:spLocks noGrp="1"/>
          </p:cNvSpPr>
          <p:nvPr>
            <p:ph type="dt" sz="half" idx="10"/>
          </p:nvPr>
        </p:nvSpPr>
        <p:spPr/>
        <p:txBody>
          <a:bodyPr/>
          <a:lstStyle/>
          <a:p>
            <a:fld id="{ABA08D38-1737-44AA-92C1-65B7ABB34EFC}" type="datetimeFigureOut">
              <a:rPr lang="en-CA" smtClean="0"/>
              <a:t>2022-12-19</a:t>
            </a:fld>
            <a:endParaRPr lang="en-CA"/>
          </a:p>
        </p:txBody>
      </p:sp>
      <p:sp>
        <p:nvSpPr>
          <p:cNvPr id="5" name="Footer Placeholder 4">
            <a:extLst>
              <a:ext uri="{FF2B5EF4-FFF2-40B4-BE49-F238E27FC236}">
                <a16:creationId xmlns:a16="http://schemas.microsoft.com/office/drawing/2014/main" id="{D32E5A89-8DAA-637B-E312-C3C4E0C503F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48E4990-1B92-03E1-EE9C-A7AD78CC3B14}"/>
              </a:ext>
            </a:extLst>
          </p:cNvPr>
          <p:cNvSpPr>
            <a:spLocks noGrp="1"/>
          </p:cNvSpPr>
          <p:nvPr>
            <p:ph type="sldNum" sz="quarter" idx="12"/>
          </p:nvPr>
        </p:nvSpPr>
        <p:spPr/>
        <p:txBody>
          <a:bodyPr/>
          <a:lstStyle/>
          <a:p>
            <a:fld id="{9EB7D96C-41AB-4AE1-B8E7-963133D9C4A5}" type="slidenum">
              <a:rPr lang="en-CA" smtClean="0"/>
              <a:t>‹#›</a:t>
            </a:fld>
            <a:endParaRPr lang="en-CA"/>
          </a:p>
        </p:txBody>
      </p:sp>
    </p:spTree>
    <p:extLst>
      <p:ext uri="{BB962C8B-B14F-4D97-AF65-F5344CB8AC3E}">
        <p14:creationId xmlns:p14="http://schemas.microsoft.com/office/powerpoint/2010/main" val="2451396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C21D5-7E12-6B5A-6703-1BFA100DC39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7615430-C486-1510-CE95-AA8D71C8A1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8C75230-9E56-8E7C-50A8-F11CE8FF6D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8A8273E-2042-3FD1-C8F2-B31BBACF61C0}"/>
              </a:ext>
            </a:extLst>
          </p:cNvPr>
          <p:cNvSpPr>
            <a:spLocks noGrp="1"/>
          </p:cNvSpPr>
          <p:nvPr>
            <p:ph type="dt" sz="half" idx="10"/>
          </p:nvPr>
        </p:nvSpPr>
        <p:spPr/>
        <p:txBody>
          <a:bodyPr/>
          <a:lstStyle/>
          <a:p>
            <a:fld id="{ABA08D38-1737-44AA-92C1-65B7ABB34EFC}" type="datetimeFigureOut">
              <a:rPr lang="en-CA" smtClean="0"/>
              <a:t>2022-12-19</a:t>
            </a:fld>
            <a:endParaRPr lang="en-CA"/>
          </a:p>
        </p:txBody>
      </p:sp>
      <p:sp>
        <p:nvSpPr>
          <p:cNvPr id="6" name="Footer Placeholder 5">
            <a:extLst>
              <a:ext uri="{FF2B5EF4-FFF2-40B4-BE49-F238E27FC236}">
                <a16:creationId xmlns:a16="http://schemas.microsoft.com/office/drawing/2014/main" id="{9CDE4E43-13BC-73DF-D3F3-061859938F4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93C3309-493D-F90F-D3EB-C75370391B5B}"/>
              </a:ext>
            </a:extLst>
          </p:cNvPr>
          <p:cNvSpPr>
            <a:spLocks noGrp="1"/>
          </p:cNvSpPr>
          <p:nvPr>
            <p:ph type="sldNum" sz="quarter" idx="12"/>
          </p:nvPr>
        </p:nvSpPr>
        <p:spPr/>
        <p:txBody>
          <a:bodyPr/>
          <a:lstStyle/>
          <a:p>
            <a:fld id="{9EB7D96C-41AB-4AE1-B8E7-963133D9C4A5}" type="slidenum">
              <a:rPr lang="en-CA" smtClean="0"/>
              <a:t>‹#›</a:t>
            </a:fld>
            <a:endParaRPr lang="en-CA"/>
          </a:p>
        </p:txBody>
      </p:sp>
    </p:spTree>
    <p:extLst>
      <p:ext uri="{BB962C8B-B14F-4D97-AF65-F5344CB8AC3E}">
        <p14:creationId xmlns:p14="http://schemas.microsoft.com/office/powerpoint/2010/main" val="4209198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C74A4-E92A-8DD7-6F7C-3BAD1E0F307F}"/>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E51A9F6-C96F-F4B3-3197-D8162C69EC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9BF5C7-4DF6-6EF2-83CB-CEAFDD9D5D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3F09312A-E926-FDDD-376F-9BC2AA3FD4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4367DF-76D6-6599-C27A-809F6B155B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CDA08CC8-5C57-B7E8-2684-030B7F0E852C}"/>
              </a:ext>
            </a:extLst>
          </p:cNvPr>
          <p:cNvSpPr>
            <a:spLocks noGrp="1"/>
          </p:cNvSpPr>
          <p:nvPr>
            <p:ph type="dt" sz="half" idx="10"/>
          </p:nvPr>
        </p:nvSpPr>
        <p:spPr/>
        <p:txBody>
          <a:bodyPr/>
          <a:lstStyle/>
          <a:p>
            <a:fld id="{ABA08D38-1737-44AA-92C1-65B7ABB34EFC}" type="datetimeFigureOut">
              <a:rPr lang="en-CA" smtClean="0"/>
              <a:t>2022-12-19</a:t>
            </a:fld>
            <a:endParaRPr lang="en-CA"/>
          </a:p>
        </p:txBody>
      </p:sp>
      <p:sp>
        <p:nvSpPr>
          <p:cNvPr id="8" name="Footer Placeholder 7">
            <a:extLst>
              <a:ext uri="{FF2B5EF4-FFF2-40B4-BE49-F238E27FC236}">
                <a16:creationId xmlns:a16="http://schemas.microsoft.com/office/drawing/2014/main" id="{7D645122-A78E-DC94-F075-B5EF4D5039E9}"/>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04ACEE7E-BB4F-DF60-87A3-CFD6059F56AB}"/>
              </a:ext>
            </a:extLst>
          </p:cNvPr>
          <p:cNvSpPr>
            <a:spLocks noGrp="1"/>
          </p:cNvSpPr>
          <p:nvPr>
            <p:ph type="sldNum" sz="quarter" idx="12"/>
          </p:nvPr>
        </p:nvSpPr>
        <p:spPr/>
        <p:txBody>
          <a:bodyPr/>
          <a:lstStyle/>
          <a:p>
            <a:fld id="{9EB7D96C-41AB-4AE1-B8E7-963133D9C4A5}" type="slidenum">
              <a:rPr lang="en-CA" smtClean="0"/>
              <a:t>‹#›</a:t>
            </a:fld>
            <a:endParaRPr lang="en-CA"/>
          </a:p>
        </p:txBody>
      </p:sp>
    </p:spTree>
    <p:extLst>
      <p:ext uri="{BB962C8B-B14F-4D97-AF65-F5344CB8AC3E}">
        <p14:creationId xmlns:p14="http://schemas.microsoft.com/office/powerpoint/2010/main" val="229176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54736-8F4D-D032-2750-5DE49D14298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FB813CAA-5250-5E37-3DC6-A07E5607A474}"/>
              </a:ext>
            </a:extLst>
          </p:cNvPr>
          <p:cNvSpPr>
            <a:spLocks noGrp="1"/>
          </p:cNvSpPr>
          <p:nvPr>
            <p:ph type="dt" sz="half" idx="10"/>
          </p:nvPr>
        </p:nvSpPr>
        <p:spPr/>
        <p:txBody>
          <a:bodyPr/>
          <a:lstStyle/>
          <a:p>
            <a:fld id="{ABA08D38-1737-44AA-92C1-65B7ABB34EFC}" type="datetimeFigureOut">
              <a:rPr lang="en-CA" smtClean="0"/>
              <a:t>2022-12-19</a:t>
            </a:fld>
            <a:endParaRPr lang="en-CA"/>
          </a:p>
        </p:txBody>
      </p:sp>
      <p:sp>
        <p:nvSpPr>
          <p:cNvPr id="4" name="Footer Placeholder 3">
            <a:extLst>
              <a:ext uri="{FF2B5EF4-FFF2-40B4-BE49-F238E27FC236}">
                <a16:creationId xmlns:a16="http://schemas.microsoft.com/office/drawing/2014/main" id="{BD315F5F-82C3-DB86-EA83-39B19262B5F6}"/>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D5082C20-8EE8-5730-9027-9AF0DD5689CE}"/>
              </a:ext>
            </a:extLst>
          </p:cNvPr>
          <p:cNvSpPr>
            <a:spLocks noGrp="1"/>
          </p:cNvSpPr>
          <p:nvPr>
            <p:ph type="sldNum" sz="quarter" idx="12"/>
          </p:nvPr>
        </p:nvSpPr>
        <p:spPr/>
        <p:txBody>
          <a:bodyPr/>
          <a:lstStyle/>
          <a:p>
            <a:fld id="{9EB7D96C-41AB-4AE1-B8E7-963133D9C4A5}" type="slidenum">
              <a:rPr lang="en-CA" smtClean="0"/>
              <a:t>‹#›</a:t>
            </a:fld>
            <a:endParaRPr lang="en-CA"/>
          </a:p>
        </p:txBody>
      </p:sp>
    </p:spTree>
    <p:extLst>
      <p:ext uri="{BB962C8B-B14F-4D97-AF65-F5344CB8AC3E}">
        <p14:creationId xmlns:p14="http://schemas.microsoft.com/office/powerpoint/2010/main" val="1773481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834472-A245-17F5-2176-317E105007BA}"/>
              </a:ext>
            </a:extLst>
          </p:cNvPr>
          <p:cNvSpPr>
            <a:spLocks noGrp="1"/>
          </p:cNvSpPr>
          <p:nvPr>
            <p:ph type="dt" sz="half" idx="10"/>
          </p:nvPr>
        </p:nvSpPr>
        <p:spPr/>
        <p:txBody>
          <a:bodyPr/>
          <a:lstStyle/>
          <a:p>
            <a:fld id="{ABA08D38-1737-44AA-92C1-65B7ABB34EFC}" type="datetimeFigureOut">
              <a:rPr lang="en-CA" smtClean="0"/>
              <a:t>2022-12-19</a:t>
            </a:fld>
            <a:endParaRPr lang="en-CA"/>
          </a:p>
        </p:txBody>
      </p:sp>
      <p:sp>
        <p:nvSpPr>
          <p:cNvPr id="3" name="Footer Placeholder 2">
            <a:extLst>
              <a:ext uri="{FF2B5EF4-FFF2-40B4-BE49-F238E27FC236}">
                <a16:creationId xmlns:a16="http://schemas.microsoft.com/office/drawing/2014/main" id="{1D45FAF5-4288-1BF9-FFB0-048275803F73}"/>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CFA0B2FC-76FC-D17D-BBDB-DB51E3F960ED}"/>
              </a:ext>
            </a:extLst>
          </p:cNvPr>
          <p:cNvSpPr>
            <a:spLocks noGrp="1"/>
          </p:cNvSpPr>
          <p:nvPr>
            <p:ph type="sldNum" sz="quarter" idx="12"/>
          </p:nvPr>
        </p:nvSpPr>
        <p:spPr/>
        <p:txBody>
          <a:bodyPr/>
          <a:lstStyle/>
          <a:p>
            <a:fld id="{9EB7D96C-41AB-4AE1-B8E7-963133D9C4A5}" type="slidenum">
              <a:rPr lang="en-CA" smtClean="0"/>
              <a:t>‹#›</a:t>
            </a:fld>
            <a:endParaRPr lang="en-CA"/>
          </a:p>
        </p:txBody>
      </p:sp>
    </p:spTree>
    <p:extLst>
      <p:ext uri="{BB962C8B-B14F-4D97-AF65-F5344CB8AC3E}">
        <p14:creationId xmlns:p14="http://schemas.microsoft.com/office/powerpoint/2010/main" val="1453170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79CEA-2397-FEA5-5752-22949A343A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46EA2A76-DC8F-F274-E6FE-9EC235EF84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74108EA4-511A-CED9-E72E-03A61D55FA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268C5E-0987-C063-6B04-E26DA5E2FB14}"/>
              </a:ext>
            </a:extLst>
          </p:cNvPr>
          <p:cNvSpPr>
            <a:spLocks noGrp="1"/>
          </p:cNvSpPr>
          <p:nvPr>
            <p:ph type="dt" sz="half" idx="10"/>
          </p:nvPr>
        </p:nvSpPr>
        <p:spPr/>
        <p:txBody>
          <a:bodyPr/>
          <a:lstStyle/>
          <a:p>
            <a:fld id="{ABA08D38-1737-44AA-92C1-65B7ABB34EFC}" type="datetimeFigureOut">
              <a:rPr lang="en-CA" smtClean="0"/>
              <a:t>2022-12-19</a:t>
            </a:fld>
            <a:endParaRPr lang="en-CA"/>
          </a:p>
        </p:txBody>
      </p:sp>
      <p:sp>
        <p:nvSpPr>
          <p:cNvPr id="6" name="Footer Placeholder 5">
            <a:extLst>
              <a:ext uri="{FF2B5EF4-FFF2-40B4-BE49-F238E27FC236}">
                <a16:creationId xmlns:a16="http://schemas.microsoft.com/office/drawing/2014/main" id="{BEE2B04A-7FEE-C5F9-CD9D-CF160358A63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7F0DA1D-5990-C6F8-F73C-7FE9741AE44B}"/>
              </a:ext>
            </a:extLst>
          </p:cNvPr>
          <p:cNvSpPr>
            <a:spLocks noGrp="1"/>
          </p:cNvSpPr>
          <p:nvPr>
            <p:ph type="sldNum" sz="quarter" idx="12"/>
          </p:nvPr>
        </p:nvSpPr>
        <p:spPr/>
        <p:txBody>
          <a:bodyPr/>
          <a:lstStyle/>
          <a:p>
            <a:fld id="{9EB7D96C-41AB-4AE1-B8E7-963133D9C4A5}" type="slidenum">
              <a:rPr lang="en-CA" smtClean="0"/>
              <a:t>‹#›</a:t>
            </a:fld>
            <a:endParaRPr lang="en-CA"/>
          </a:p>
        </p:txBody>
      </p:sp>
    </p:spTree>
    <p:extLst>
      <p:ext uri="{BB962C8B-B14F-4D97-AF65-F5344CB8AC3E}">
        <p14:creationId xmlns:p14="http://schemas.microsoft.com/office/powerpoint/2010/main" val="830983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B1C3C-8E8A-471C-751D-E7DCE66852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6EFB5D64-8BE2-C9B5-829B-632589D1B4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0432023C-083B-6480-ACBA-1BAA579EC3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246A0D-A95A-483C-B314-E7DAFBD241B7}"/>
              </a:ext>
            </a:extLst>
          </p:cNvPr>
          <p:cNvSpPr>
            <a:spLocks noGrp="1"/>
          </p:cNvSpPr>
          <p:nvPr>
            <p:ph type="dt" sz="half" idx="10"/>
          </p:nvPr>
        </p:nvSpPr>
        <p:spPr/>
        <p:txBody>
          <a:bodyPr/>
          <a:lstStyle/>
          <a:p>
            <a:fld id="{ABA08D38-1737-44AA-92C1-65B7ABB34EFC}" type="datetimeFigureOut">
              <a:rPr lang="en-CA" smtClean="0"/>
              <a:t>2022-12-19</a:t>
            </a:fld>
            <a:endParaRPr lang="en-CA"/>
          </a:p>
        </p:txBody>
      </p:sp>
      <p:sp>
        <p:nvSpPr>
          <p:cNvPr id="6" name="Footer Placeholder 5">
            <a:extLst>
              <a:ext uri="{FF2B5EF4-FFF2-40B4-BE49-F238E27FC236}">
                <a16:creationId xmlns:a16="http://schemas.microsoft.com/office/drawing/2014/main" id="{A4EB8B2E-7012-5F1D-5A31-D418B5AF6A0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180BA30-E3A5-1F7F-AB2B-057D6EADF6DA}"/>
              </a:ext>
            </a:extLst>
          </p:cNvPr>
          <p:cNvSpPr>
            <a:spLocks noGrp="1"/>
          </p:cNvSpPr>
          <p:nvPr>
            <p:ph type="sldNum" sz="quarter" idx="12"/>
          </p:nvPr>
        </p:nvSpPr>
        <p:spPr/>
        <p:txBody>
          <a:bodyPr/>
          <a:lstStyle/>
          <a:p>
            <a:fld id="{9EB7D96C-41AB-4AE1-B8E7-963133D9C4A5}" type="slidenum">
              <a:rPr lang="en-CA" smtClean="0"/>
              <a:t>‹#›</a:t>
            </a:fld>
            <a:endParaRPr lang="en-CA"/>
          </a:p>
        </p:txBody>
      </p:sp>
    </p:spTree>
    <p:extLst>
      <p:ext uri="{BB962C8B-B14F-4D97-AF65-F5344CB8AC3E}">
        <p14:creationId xmlns:p14="http://schemas.microsoft.com/office/powerpoint/2010/main" val="3006677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660363-6943-8A02-9E63-E2C95DEE0E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A9AE0E5-71A9-28BA-6D5E-8547FB0806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285622D-20CB-9700-36C7-94ED81D81A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A08D38-1737-44AA-92C1-65B7ABB34EFC}" type="datetimeFigureOut">
              <a:rPr lang="en-CA" smtClean="0"/>
              <a:t>2022-12-19</a:t>
            </a:fld>
            <a:endParaRPr lang="en-CA"/>
          </a:p>
        </p:txBody>
      </p:sp>
      <p:sp>
        <p:nvSpPr>
          <p:cNvPr id="5" name="Footer Placeholder 4">
            <a:extLst>
              <a:ext uri="{FF2B5EF4-FFF2-40B4-BE49-F238E27FC236}">
                <a16:creationId xmlns:a16="http://schemas.microsoft.com/office/drawing/2014/main" id="{1FDBA75E-729B-4DE5-5CB2-FDC20EA5A9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A56636F4-E642-C09A-FC44-BD3EAA194E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B7D96C-41AB-4AE1-B8E7-963133D9C4A5}" type="slidenum">
              <a:rPr lang="en-CA" smtClean="0"/>
              <a:t>‹#›</a:t>
            </a:fld>
            <a:endParaRPr lang="en-CA"/>
          </a:p>
        </p:txBody>
      </p:sp>
    </p:spTree>
    <p:extLst>
      <p:ext uri="{BB962C8B-B14F-4D97-AF65-F5344CB8AC3E}">
        <p14:creationId xmlns:p14="http://schemas.microsoft.com/office/powerpoint/2010/main" val="2407717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B8B6DC-1A35-AA88-B544-E8521000F115}"/>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thinking critically</a:t>
            </a:r>
          </a:p>
        </p:txBody>
      </p:sp>
      <p:pic>
        <p:nvPicPr>
          <p:cNvPr id="4" name="Picture 3">
            <a:extLst>
              <a:ext uri="{FF2B5EF4-FFF2-40B4-BE49-F238E27FC236}">
                <a16:creationId xmlns:a16="http://schemas.microsoft.com/office/drawing/2014/main" id="{86FB26A0-8F40-E1D2-5629-69E201197F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5E6D8740-6A0E-69BB-4164-EE9217A3E45B}"/>
              </a:ext>
            </a:extLst>
          </p:cNvPr>
          <p:cNvSpPr txBox="1"/>
          <p:nvPr/>
        </p:nvSpPr>
        <p:spPr>
          <a:xfrm>
            <a:off x="1016000" y="2463800"/>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31 measures in the Community and Belonging Survey of Students 2022 were compared to each other, generating 465 associations.</a:t>
            </a:r>
          </a:p>
          <a:p>
            <a:pPr algn="ctr"/>
            <a:endParaRPr lang="en-CA" sz="2400">
              <a:latin typeface="Times New Roman" panose="02020603050405020304" pitchFamily="18" charset="0"/>
            </a:endParaRPr>
          </a:p>
          <a:p>
            <a:pPr algn="ctr"/>
            <a:r>
              <a:rPr lang="en-CA" sz="2400">
                <a:latin typeface="Times New Roman" panose="02020603050405020304" pitchFamily="18" charset="0"/>
              </a:rPr>
              <a:t>Each of the 31 resulting tables displays ranked correlation coefficients for each measure against 30 other measures.</a:t>
            </a:r>
          </a:p>
        </p:txBody>
      </p:sp>
    </p:spTree>
    <p:extLst>
      <p:ext uri="{BB962C8B-B14F-4D97-AF65-F5344CB8AC3E}">
        <p14:creationId xmlns:p14="http://schemas.microsoft.com/office/powerpoint/2010/main" val="516192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86A1AE5-4326-9256-F8DF-A14A09E3033D}"/>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26F0FB6A-95FB-C654-BB51-DDDAC6BF4B78}"/>
              </a:ext>
            </a:extLst>
          </p:cNvPr>
          <p:cNvSpPr txBox="1"/>
          <p:nvPr/>
        </p:nvSpPr>
        <p:spPr>
          <a:xfrm>
            <a:off x="1905000" y="5080000"/>
            <a:ext cx="6350000" cy="923330"/>
          </a:xfrm>
          <a:prstGeom prst="rect">
            <a:avLst/>
          </a:prstGeom>
          <a:noFill/>
        </p:spPr>
        <p:txBody>
          <a:bodyPr vert="horz" rtlCol="0">
            <a:spAutoFit/>
          </a:bodyPr>
          <a:lstStyle/>
          <a:p>
            <a:r>
              <a:rPr lang="en-CA">
                <a:latin typeface="Times New Roman" panose="02020603050405020304" pitchFamily="18" charset="0"/>
              </a:rPr>
              <a:t>This file was prepared by Kevin Graham</a:t>
            </a:r>
          </a:p>
          <a:p>
            <a:r>
              <a:rPr lang="en-CA">
                <a:latin typeface="Times New Roman" panose="02020603050405020304" pitchFamily="18" charset="0"/>
              </a:rPr>
              <a:t>President, Lookout Management Inc.</a:t>
            </a:r>
          </a:p>
          <a:p>
            <a:r>
              <a:rPr lang="en-CA">
                <a:latin typeface="Times New Roman" panose="02020603050405020304" pitchFamily="18" charset="0"/>
              </a:rPr>
              <a:t>kevin@lookoutmanagement.com</a:t>
            </a:r>
          </a:p>
        </p:txBody>
      </p:sp>
      <p:pic>
        <p:nvPicPr>
          <p:cNvPr id="5" name="Picture 4">
            <a:extLst>
              <a:ext uri="{FF2B5EF4-FFF2-40B4-BE49-F238E27FC236}">
                <a16:creationId xmlns:a16="http://schemas.microsoft.com/office/drawing/2014/main" id="{E2BC98F0-77D2-EB1B-EE42-D7F027AEDB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4040798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C2373B-6CAA-25B8-72D9-C1E57D9225D3}"/>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How does 'thinking critically' connect to other measures in the survey?</a:t>
            </a:r>
          </a:p>
        </p:txBody>
      </p:sp>
      <p:pic>
        <p:nvPicPr>
          <p:cNvPr id="4" name="Picture 3">
            <a:extLst>
              <a:ext uri="{FF2B5EF4-FFF2-40B4-BE49-F238E27FC236}">
                <a16:creationId xmlns:a16="http://schemas.microsoft.com/office/drawing/2014/main" id="{5ED5B68F-35CE-F1EA-316F-748B6AC0F7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510E96ED-E55D-F354-DE72-2FCBF1D67E12}"/>
              </a:ext>
            </a:extLst>
          </p:cNvPr>
          <p:cNvSpPr txBox="1"/>
          <p:nvPr/>
        </p:nvSpPr>
        <p:spPr>
          <a:xfrm>
            <a:off x="1016000" y="3013502"/>
            <a:ext cx="10160000" cy="830997"/>
          </a:xfrm>
          <a:prstGeom prst="rect">
            <a:avLst/>
          </a:prstGeom>
          <a:noFill/>
        </p:spPr>
        <p:txBody>
          <a:bodyPr vert="horz" wrap="square" rtlCol="0">
            <a:spAutoFit/>
          </a:bodyPr>
          <a:lstStyle/>
          <a:p>
            <a:pPr algn="ctr"/>
            <a:r>
              <a:rPr lang="en-CA" sz="2400">
                <a:latin typeface="Times New Roman" panose="02020603050405020304" pitchFamily="18" charset="0"/>
              </a:rPr>
              <a:t>The next slide shows the top 5 ranked correlations linked to 'thinking critically' (under the condition that the corresponding p-value &lt; .01).</a:t>
            </a:r>
          </a:p>
        </p:txBody>
      </p:sp>
    </p:spTree>
    <p:extLst>
      <p:ext uri="{BB962C8B-B14F-4D97-AF65-F5344CB8AC3E}">
        <p14:creationId xmlns:p14="http://schemas.microsoft.com/office/powerpoint/2010/main" val="2932254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08DAE89-BE09-215D-43AE-D857BBC50074}"/>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thinking critically</a:t>
            </a:r>
          </a:p>
          <a:p>
            <a:pPr algn="ctr"/>
            <a:r>
              <a:rPr lang="en-CA" b="1">
                <a:latin typeface="Times New Roman" panose="02020603050405020304" pitchFamily="18" charset="0"/>
              </a:rPr>
              <a:t>(D13 Preparedness)</a:t>
            </a:r>
          </a:p>
        </p:txBody>
      </p:sp>
      <p:pic>
        <p:nvPicPr>
          <p:cNvPr id="3" name="Picture 2">
            <a:extLst>
              <a:ext uri="{FF2B5EF4-FFF2-40B4-BE49-F238E27FC236}">
                <a16:creationId xmlns:a16="http://schemas.microsoft.com/office/drawing/2014/main" id="{3B91B0CD-ACC7-5DCA-28A4-A95A5EBD6A0D}"/>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sp>
        <p:nvSpPr>
          <p:cNvPr id="4" name="TextBox 3">
            <a:extLst>
              <a:ext uri="{FF2B5EF4-FFF2-40B4-BE49-F238E27FC236}">
                <a16:creationId xmlns:a16="http://schemas.microsoft.com/office/drawing/2014/main" id="{60DA6239-AFE5-B692-2BB2-A99F6B73B98D}"/>
              </a:ext>
            </a:extLst>
          </p:cNvPr>
          <p:cNvSpPr txBox="1"/>
          <p:nvPr/>
        </p:nvSpPr>
        <p:spPr>
          <a:xfrm>
            <a:off x="1016000" y="4572000"/>
            <a:ext cx="10160000" cy="369332"/>
          </a:xfrm>
          <a:prstGeom prst="rect">
            <a:avLst/>
          </a:prstGeom>
          <a:noFill/>
        </p:spPr>
        <p:txBody>
          <a:bodyPr vert="horz" wrap="square" rtlCol="0">
            <a:spAutoFit/>
          </a:bodyPr>
          <a:lstStyle/>
          <a:p>
            <a:pPr algn="ctr"/>
            <a:r>
              <a:rPr lang="en-CA" b="1">
                <a:latin typeface="Times New Roman" panose="02020603050405020304" pitchFamily="18" charset="0"/>
              </a:rPr>
              <a:t>25 other measures ranked below these 5 in terms of their correlation with 'thinking critically'.</a:t>
            </a:r>
          </a:p>
        </p:txBody>
      </p:sp>
      <p:pic>
        <p:nvPicPr>
          <p:cNvPr id="6" name="Picture 5">
            <a:extLst>
              <a:ext uri="{FF2B5EF4-FFF2-40B4-BE49-F238E27FC236}">
                <a16:creationId xmlns:a16="http://schemas.microsoft.com/office/drawing/2014/main" id="{996B7F01-545E-EC3F-C796-E5BD2573A8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285122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EF0D0F-AC8E-AE15-FD49-F6F5D3EE79DF}"/>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Where does 'thinking critically' rank?</a:t>
            </a:r>
          </a:p>
        </p:txBody>
      </p:sp>
      <p:sp>
        <p:nvSpPr>
          <p:cNvPr id="3" name="TextBox 2">
            <a:extLst>
              <a:ext uri="{FF2B5EF4-FFF2-40B4-BE49-F238E27FC236}">
                <a16:creationId xmlns:a16="http://schemas.microsoft.com/office/drawing/2014/main" id="{C7340038-6982-980B-0654-D65E99CC7261}"/>
              </a:ext>
            </a:extLst>
          </p:cNvPr>
          <p:cNvSpPr txBox="1"/>
          <p:nvPr/>
        </p:nvSpPr>
        <p:spPr>
          <a:xfrm>
            <a:off x="1016000" y="2459504"/>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The slides below display where 'thinking critically' fits into the rankings for 5 other key measures in the survey. For each of the slides that follow, 'thinking critically' rises to very near the top of 30 ranked measures. Tables shown here were selected if the 'thinking critically' correlation coefficient was at or above 0.5.</a:t>
            </a:r>
          </a:p>
        </p:txBody>
      </p:sp>
      <p:pic>
        <p:nvPicPr>
          <p:cNvPr id="5" name="Picture 4">
            <a:extLst>
              <a:ext uri="{FF2B5EF4-FFF2-40B4-BE49-F238E27FC236}">
                <a16:creationId xmlns:a16="http://schemas.microsoft.com/office/drawing/2014/main" id="{7B53193C-20EA-83B9-2C5E-8FC9A07C65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584568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E383770-7B38-0E67-8FC7-DD24F9D662A2}"/>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adapting to face new challenges</a:t>
            </a:r>
          </a:p>
          <a:p>
            <a:pPr algn="ctr"/>
            <a:r>
              <a:rPr lang="en-CA" b="1">
                <a:latin typeface="Times New Roman" panose="02020603050405020304" pitchFamily="18" charset="0"/>
              </a:rPr>
              <a:t>(D1 Preparedness)</a:t>
            </a:r>
          </a:p>
        </p:txBody>
      </p:sp>
      <p:pic>
        <p:nvPicPr>
          <p:cNvPr id="3" name="Picture 2">
            <a:extLst>
              <a:ext uri="{FF2B5EF4-FFF2-40B4-BE49-F238E27FC236}">
                <a16:creationId xmlns:a16="http://schemas.microsoft.com/office/drawing/2014/main" id="{0E5E9B70-B144-E1D4-78D7-378FB976B939}"/>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B5498183-F1F2-AC13-9620-5DA145A74E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663425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06F1C1-1ED2-582E-603C-8B5F0AA85C26}"/>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approaching life with intellectual curiosity</a:t>
            </a:r>
          </a:p>
          <a:p>
            <a:pPr algn="ctr"/>
            <a:r>
              <a:rPr lang="en-CA" b="1">
                <a:latin typeface="Times New Roman" panose="02020603050405020304" pitchFamily="18" charset="0"/>
              </a:rPr>
              <a:t>(D3 Preparedness)</a:t>
            </a:r>
          </a:p>
        </p:txBody>
      </p:sp>
      <p:pic>
        <p:nvPicPr>
          <p:cNvPr id="3" name="Picture 2">
            <a:extLst>
              <a:ext uri="{FF2B5EF4-FFF2-40B4-BE49-F238E27FC236}">
                <a16:creationId xmlns:a16="http://schemas.microsoft.com/office/drawing/2014/main" id="{60646CEB-780B-09BF-1240-9151E35322B3}"/>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FC19F3EE-4DEE-F6B2-BB2B-235285C05F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931691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F64129-B455-494A-36DD-CBBA0D79A3BD}"/>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setting high expectations for myself</a:t>
            </a:r>
          </a:p>
          <a:p>
            <a:pPr algn="ctr"/>
            <a:r>
              <a:rPr lang="en-CA" b="1">
                <a:latin typeface="Times New Roman" panose="02020603050405020304" pitchFamily="18" charset="0"/>
              </a:rPr>
              <a:t>(D11 Preparedness)</a:t>
            </a:r>
          </a:p>
        </p:txBody>
      </p:sp>
      <p:pic>
        <p:nvPicPr>
          <p:cNvPr id="3" name="Picture 2">
            <a:extLst>
              <a:ext uri="{FF2B5EF4-FFF2-40B4-BE49-F238E27FC236}">
                <a16:creationId xmlns:a16="http://schemas.microsoft.com/office/drawing/2014/main" id="{8F1487CA-EEAC-291F-90DE-90CDC753A079}"/>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A780DCC7-8A5B-44C2-0521-6E24A99D32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034771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301D82-61F6-B9D0-17D9-A42E8963C2C0}"/>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thinking creatively</a:t>
            </a:r>
          </a:p>
          <a:p>
            <a:pPr algn="ctr"/>
            <a:r>
              <a:rPr lang="en-CA" b="1">
                <a:latin typeface="Times New Roman" panose="02020603050405020304" pitchFamily="18" charset="0"/>
              </a:rPr>
              <a:t>(D12 Preparedness)</a:t>
            </a:r>
          </a:p>
        </p:txBody>
      </p:sp>
      <p:pic>
        <p:nvPicPr>
          <p:cNvPr id="3" name="Picture 2">
            <a:extLst>
              <a:ext uri="{FF2B5EF4-FFF2-40B4-BE49-F238E27FC236}">
                <a16:creationId xmlns:a16="http://schemas.microsoft.com/office/drawing/2014/main" id="{82B780A6-8074-4E15-FEB4-CF2069DAA9BD}"/>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831AADC8-4794-1A10-6044-2B8C1DF21E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311929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E06996C-5114-58CE-0F4C-97BF84704766}"/>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working independently</a:t>
            </a:r>
          </a:p>
          <a:p>
            <a:pPr algn="ctr"/>
            <a:r>
              <a:rPr lang="en-CA" b="1">
                <a:latin typeface="Times New Roman" panose="02020603050405020304" pitchFamily="18" charset="0"/>
              </a:rPr>
              <a:t>(D15 Preparedness)</a:t>
            </a:r>
          </a:p>
        </p:txBody>
      </p:sp>
      <p:pic>
        <p:nvPicPr>
          <p:cNvPr id="3" name="Picture 2">
            <a:extLst>
              <a:ext uri="{FF2B5EF4-FFF2-40B4-BE49-F238E27FC236}">
                <a16:creationId xmlns:a16="http://schemas.microsoft.com/office/drawing/2014/main" id="{089BCA41-226F-2C21-056A-6431355C419B}"/>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E6E6096F-813F-A814-CC70-44AFD8A18A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7021606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230</Words>
  <Application>Microsoft Office PowerPoint</Application>
  <PresentationFormat>Widescreen</PresentationFormat>
  <Paragraphs>25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Graham</dc:creator>
  <cp:lastModifiedBy>Kevin Graham</cp:lastModifiedBy>
  <cp:revision>2</cp:revision>
  <dcterms:created xsi:type="dcterms:W3CDTF">2022-12-19T22:07:02Z</dcterms:created>
  <dcterms:modified xsi:type="dcterms:W3CDTF">2022-12-19T22:07:04Z</dcterms:modified>
</cp:coreProperties>
</file>