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F9F79-6E9A-A156-8948-5531C53774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A03BF3F-0803-1653-2EB6-BD613F6B85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29ACC16-41AB-AC32-EBAE-5011991B7D53}"/>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5" name="Footer Placeholder 4">
            <a:extLst>
              <a:ext uri="{FF2B5EF4-FFF2-40B4-BE49-F238E27FC236}">
                <a16:creationId xmlns:a16="http://schemas.microsoft.com/office/drawing/2014/main" id="{22261491-8867-CA9C-212E-37FA920B952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C92E97F-CD0B-D01A-17A2-FA1E47249803}"/>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751024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15BD0-4391-2E98-99FF-603782DB470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9E452E5-0A7B-BAFE-DA2B-A7244C5061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2824349-0E27-8892-DB7C-FC1DC3EE63DE}"/>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5" name="Footer Placeholder 4">
            <a:extLst>
              <a:ext uri="{FF2B5EF4-FFF2-40B4-BE49-F238E27FC236}">
                <a16:creationId xmlns:a16="http://schemas.microsoft.com/office/drawing/2014/main" id="{31108490-23B9-354A-3006-97AA3E05453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DAE13E9-9F01-25DE-8479-7FFD70427687}"/>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3644025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B797E5-D850-7567-8713-EAF66B3C64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8D22C45-537C-D98F-28C0-ED38DFDE6E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A70906A-C8B4-F4B3-5440-89ED4B67DF66}"/>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5" name="Footer Placeholder 4">
            <a:extLst>
              <a:ext uri="{FF2B5EF4-FFF2-40B4-BE49-F238E27FC236}">
                <a16:creationId xmlns:a16="http://schemas.microsoft.com/office/drawing/2014/main" id="{80789520-F9C4-A29A-058D-853D46E731A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6F24904-1396-7977-16F4-D40A7227D3F4}"/>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982666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6C593-AECA-09F7-A98F-8B530B580D5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FD4ABF0-B967-FA3D-8451-B84CE07380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96BDF4F-CEC9-A2D0-80B8-6E6F6863BD68}"/>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5" name="Footer Placeholder 4">
            <a:extLst>
              <a:ext uri="{FF2B5EF4-FFF2-40B4-BE49-F238E27FC236}">
                <a16:creationId xmlns:a16="http://schemas.microsoft.com/office/drawing/2014/main" id="{840B5275-ABA9-9C55-B0FB-B08BF43246D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12621D2-CB5B-2E22-8E7E-5385F7A72090}"/>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133433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B87E8-4725-9C5C-1A01-FCDC4508F4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4FB31C42-9D3B-BD87-2790-38D274BEF1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F5B6E4-D212-5D2D-F513-D264F29B857F}"/>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5" name="Footer Placeholder 4">
            <a:extLst>
              <a:ext uri="{FF2B5EF4-FFF2-40B4-BE49-F238E27FC236}">
                <a16:creationId xmlns:a16="http://schemas.microsoft.com/office/drawing/2014/main" id="{A093A1DC-E830-377B-84AD-67383932B49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9B938F8-C340-5A09-24E0-8949F0D25BFA}"/>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3357688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52ED6-4481-3D22-7D5F-C1A67DF767A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66E05DF-E8F2-6A26-3720-4F63DDA378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D5981D7E-3613-32E5-6ADC-30AC8E29B4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1A50423C-0DFA-6289-9B68-F472F12945AF}"/>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6" name="Footer Placeholder 5">
            <a:extLst>
              <a:ext uri="{FF2B5EF4-FFF2-40B4-BE49-F238E27FC236}">
                <a16:creationId xmlns:a16="http://schemas.microsoft.com/office/drawing/2014/main" id="{1CB8E3A0-1463-FD20-D8C6-D904E2D02D7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7E7710A-5BE1-175A-7B39-3DE89CC50E54}"/>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1182204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9C739-B3A0-7996-0917-9E06D1FA47D5}"/>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15D14F7-A0A1-E901-47E3-F03B2C4D5C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5FAB09-92FD-221C-BFC5-36064AB3AE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EA55D2E-998F-3738-6C1C-F2D8FEBBC4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397200-B4E8-0C94-F35B-CE35F8B146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420BA89D-DEAC-F322-5CF8-02BD8107098F}"/>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8" name="Footer Placeholder 7">
            <a:extLst>
              <a:ext uri="{FF2B5EF4-FFF2-40B4-BE49-F238E27FC236}">
                <a16:creationId xmlns:a16="http://schemas.microsoft.com/office/drawing/2014/main" id="{2BF5C009-C079-F9DB-5E17-34E983BD9DB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2D38FB1-29C2-392D-03DC-7B07D48974CF}"/>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979047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2AF64-4464-4083-09DC-59C778F9C3F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0F87CEBE-F49B-4157-7A03-FBF1BDB5DF86}"/>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4" name="Footer Placeholder 3">
            <a:extLst>
              <a:ext uri="{FF2B5EF4-FFF2-40B4-BE49-F238E27FC236}">
                <a16:creationId xmlns:a16="http://schemas.microsoft.com/office/drawing/2014/main" id="{8BC8078E-8052-D27A-362D-849322AEFF8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45EAEEB-E74E-917F-0FCD-806DF51562AB}"/>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275922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7F69B6-65CB-F3E0-5742-6D9869624684}"/>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3" name="Footer Placeholder 2">
            <a:extLst>
              <a:ext uri="{FF2B5EF4-FFF2-40B4-BE49-F238E27FC236}">
                <a16:creationId xmlns:a16="http://schemas.microsoft.com/office/drawing/2014/main" id="{9C30C130-42D7-58FF-7FAD-2A94E78401A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B73E059-F573-813C-1A68-0C55F931EBB5}"/>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424029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02EF-071A-96A1-7ADB-7FD92812EB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8F5818BC-FAB2-A88A-0121-AF7DB1928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8626D763-9B8D-11B0-D364-97C2218B5E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7C3898-C2E9-5139-31D6-1FF951A0B4EB}"/>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6" name="Footer Placeholder 5">
            <a:extLst>
              <a:ext uri="{FF2B5EF4-FFF2-40B4-BE49-F238E27FC236}">
                <a16:creationId xmlns:a16="http://schemas.microsoft.com/office/drawing/2014/main" id="{A7E0C822-EA04-8A13-8C43-2F30EC0E2BB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5872D18-3377-10E3-9698-56EA5B6729C3}"/>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2948395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47AD-AD7F-76B6-7629-BC600053B8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D59A436-0308-0270-CFDC-317D70CB57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522A974E-11BA-1FC3-3281-67AAF1BA69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257AA3-77DE-2243-FEAD-BD5DF60019EC}"/>
              </a:ext>
            </a:extLst>
          </p:cNvPr>
          <p:cNvSpPr>
            <a:spLocks noGrp="1"/>
          </p:cNvSpPr>
          <p:nvPr>
            <p:ph type="dt" sz="half" idx="10"/>
          </p:nvPr>
        </p:nvSpPr>
        <p:spPr/>
        <p:txBody>
          <a:bodyPr/>
          <a:lstStyle/>
          <a:p>
            <a:fld id="{AE12ECE6-1102-4CB4-85FC-6F4A4F0ADC6A}" type="datetimeFigureOut">
              <a:rPr lang="en-CA" smtClean="0"/>
              <a:t>2022-12-19</a:t>
            </a:fld>
            <a:endParaRPr lang="en-CA"/>
          </a:p>
        </p:txBody>
      </p:sp>
      <p:sp>
        <p:nvSpPr>
          <p:cNvPr id="6" name="Footer Placeholder 5">
            <a:extLst>
              <a:ext uri="{FF2B5EF4-FFF2-40B4-BE49-F238E27FC236}">
                <a16:creationId xmlns:a16="http://schemas.microsoft.com/office/drawing/2014/main" id="{66579B20-D5C0-8FA0-0DA3-97B3085C6CE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A4A9AA2-86D7-E793-83C0-1B55558B1881}"/>
              </a:ext>
            </a:extLst>
          </p:cNvPr>
          <p:cNvSpPr>
            <a:spLocks noGrp="1"/>
          </p:cNvSpPr>
          <p:nvPr>
            <p:ph type="sldNum" sz="quarter" idx="12"/>
          </p:nvPr>
        </p:nvSpPr>
        <p:spPr/>
        <p:txBody>
          <a:bodyPr/>
          <a:lstStyle/>
          <a:p>
            <a:fld id="{A11F78FB-92A8-498B-90B9-85424C2F9B76}" type="slidenum">
              <a:rPr lang="en-CA" smtClean="0"/>
              <a:t>‹#›</a:t>
            </a:fld>
            <a:endParaRPr lang="en-CA"/>
          </a:p>
        </p:txBody>
      </p:sp>
    </p:spTree>
    <p:extLst>
      <p:ext uri="{BB962C8B-B14F-4D97-AF65-F5344CB8AC3E}">
        <p14:creationId xmlns:p14="http://schemas.microsoft.com/office/powerpoint/2010/main" val="314645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597731-77FA-4822-94B6-3521AB53B4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60CBD3A-35FB-B0BA-847A-145BA8E48D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32B671E-7D72-994C-AF5E-0CC9D8F8B1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2ECE6-1102-4CB4-85FC-6F4A4F0ADC6A}" type="datetimeFigureOut">
              <a:rPr lang="en-CA" smtClean="0"/>
              <a:t>2022-12-19</a:t>
            </a:fld>
            <a:endParaRPr lang="en-CA"/>
          </a:p>
        </p:txBody>
      </p:sp>
      <p:sp>
        <p:nvSpPr>
          <p:cNvPr id="5" name="Footer Placeholder 4">
            <a:extLst>
              <a:ext uri="{FF2B5EF4-FFF2-40B4-BE49-F238E27FC236}">
                <a16:creationId xmlns:a16="http://schemas.microsoft.com/office/drawing/2014/main" id="{243E5AAA-FA1A-0D04-0100-DD97AF7C82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BA8C5EE3-DD93-70A7-4FBA-FBA2EF5E7F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F78FB-92A8-498B-90B9-85424C2F9B76}" type="slidenum">
              <a:rPr lang="en-CA" smtClean="0"/>
              <a:t>‹#›</a:t>
            </a:fld>
            <a:endParaRPr lang="en-CA"/>
          </a:p>
        </p:txBody>
      </p:sp>
    </p:spTree>
    <p:extLst>
      <p:ext uri="{BB962C8B-B14F-4D97-AF65-F5344CB8AC3E}">
        <p14:creationId xmlns:p14="http://schemas.microsoft.com/office/powerpoint/2010/main" val="4157157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07AAF3-5EDC-8595-82CF-F61790BBE9EA}"/>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handling stressful situations</a:t>
            </a:r>
          </a:p>
        </p:txBody>
      </p:sp>
      <p:pic>
        <p:nvPicPr>
          <p:cNvPr id="4" name="Picture 3">
            <a:extLst>
              <a:ext uri="{FF2B5EF4-FFF2-40B4-BE49-F238E27FC236}">
                <a16:creationId xmlns:a16="http://schemas.microsoft.com/office/drawing/2014/main" id="{88CEDF86-193A-3156-8B88-C8A1664891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C511C6BD-8688-AF54-56E9-810990F1D772}"/>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1790655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913BEC-8169-0D1D-D2F2-E9FF0EE1A17A}"/>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'handling stressful situations' connect to other measures in the survey?</a:t>
            </a:r>
          </a:p>
        </p:txBody>
      </p:sp>
      <p:pic>
        <p:nvPicPr>
          <p:cNvPr id="4" name="Picture 3">
            <a:extLst>
              <a:ext uri="{FF2B5EF4-FFF2-40B4-BE49-F238E27FC236}">
                <a16:creationId xmlns:a16="http://schemas.microsoft.com/office/drawing/2014/main" id="{F8621D71-0BCC-78D4-9A18-8F404BAFB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9D8EC23C-9445-C0C1-B21D-C881531D0692}"/>
              </a:ext>
            </a:extLst>
          </p:cNvPr>
          <p:cNvSpPr txBox="1"/>
          <p:nvPr/>
        </p:nvSpPr>
        <p:spPr>
          <a:xfrm>
            <a:off x="1016000" y="3013502"/>
            <a:ext cx="10160000" cy="830997"/>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4 ranked correlations linked to 'handling stressful situations' (under the condition that the corresponding p-value &lt; .01).</a:t>
            </a:r>
          </a:p>
        </p:txBody>
      </p:sp>
    </p:spTree>
    <p:extLst>
      <p:ext uri="{BB962C8B-B14F-4D97-AF65-F5344CB8AC3E}">
        <p14:creationId xmlns:p14="http://schemas.microsoft.com/office/powerpoint/2010/main" val="886495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D6A0B84-0343-D4E3-8641-589BE7A2C831}"/>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handling stressful situations</a:t>
            </a:r>
          </a:p>
          <a:p>
            <a:pPr algn="ctr"/>
            <a:r>
              <a:rPr lang="en-CA" b="1">
                <a:latin typeface="Times New Roman" panose="02020603050405020304" pitchFamily="18" charset="0"/>
              </a:rPr>
              <a:t>(D7 Preparedness)</a:t>
            </a:r>
          </a:p>
        </p:txBody>
      </p:sp>
      <p:pic>
        <p:nvPicPr>
          <p:cNvPr id="3" name="Picture 2">
            <a:extLst>
              <a:ext uri="{FF2B5EF4-FFF2-40B4-BE49-F238E27FC236}">
                <a16:creationId xmlns:a16="http://schemas.microsoft.com/office/drawing/2014/main" id="{2F1536AE-F9C2-E955-1334-F29D921F5450}"/>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sp>
        <p:nvSpPr>
          <p:cNvPr id="4" name="TextBox 3">
            <a:extLst>
              <a:ext uri="{FF2B5EF4-FFF2-40B4-BE49-F238E27FC236}">
                <a16:creationId xmlns:a16="http://schemas.microsoft.com/office/drawing/2014/main" id="{D9198FF2-6377-B555-9892-9C521F9CFAB9}"/>
              </a:ext>
            </a:extLst>
          </p:cNvPr>
          <p:cNvSpPr txBox="1"/>
          <p:nvPr/>
        </p:nvSpPr>
        <p:spPr>
          <a:xfrm>
            <a:off x="1016000" y="4470400"/>
            <a:ext cx="10160000" cy="646331"/>
          </a:xfrm>
          <a:prstGeom prst="rect">
            <a:avLst/>
          </a:prstGeom>
          <a:noFill/>
        </p:spPr>
        <p:txBody>
          <a:bodyPr vert="horz" wrap="square" rtlCol="0">
            <a:spAutoFit/>
          </a:bodyPr>
          <a:lstStyle/>
          <a:p>
            <a:pPr algn="ctr"/>
            <a:r>
              <a:rPr lang="en-CA" b="1">
                <a:latin typeface="Times New Roman" panose="02020603050405020304" pitchFamily="18" charset="0"/>
              </a:rPr>
              <a:t>26 other measures ranked below these 4 in terms of their correlation with 'handling stressful situations'.</a:t>
            </a:r>
          </a:p>
        </p:txBody>
      </p:sp>
      <p:pic>
        <p:nvPicPr>
          <p:cNvPr id="6" name="Picture 5">
            <a:extLst>
              <a:ext uri="{FF2B5EF4-FFF2-40B4-BE49-F238E27FC236}">
                <a16:creationId xmlns:a16="http://schemas.microsoft.com/office/drawing/2014/main" id="{FA6E8F23-9EF1-5BF4-D530-BDC3E47A63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76387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6E1CDDD-1B4A-B2FA-299B-E9C4A70BA283}"/>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Where does 'handling stressful situations' rank?</a:t>
            </a:r>
          </a:p>
        </p:txBody>
      </p:sp>
      <p:sp>
        <p:nvSpPr>
          <p:cNvPr id="3" name="TextBox 2">
            <a:extLst>
              <a:ext uri="{FF2B5EF4-FFF2-40B4-BE49-F238E27FC236}">
                <a16:creationId xmlns:a16="http://schemas.microsoft.com/office/drawing/2014/main" id="{84F9B8E2-88DB-05C6-C6D5-C20A785F12EF}"/>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'handling stressful situations' fits into the rankings for 4 other key measures in the survey. For each of the slides that follow, 'handling stressful situations' rises to very near the top of 30 ranked measures. Tables shown here were selected if the 'handling stressful situations' correlation coefficient was at or above 0.5.</a:t>
            </a:r>
          </a:p>
        </p:txBody>
      </p:sp>
      <p:pic>
        <p:nvPicPr>
          <p:cNvPr id="5" name="Picture 4">
            <a:extLst>
              <a:ext uri="{FF2B5EF4-FFF2-40B4-BE49-F238E27FC236}">
                <a16:creationId xmlns:a16="http://schemas.microsoft.com/office/drawing/2014/main" id="{DF329E74-FE3C-93F6-609A-161302911E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1754192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744F4E-CB45-4D53-83E8-FE5EFF52D499}"/>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adapting to face new challenges</a:t>
            </a:r>
          </a:p>
          <a:p>
            <a:pPr algn="ctr"/>
            <a:r>
              <a:rPr lang="en-CA" b="1">
                <a:latin typeface="Times New Roman" panose="02020603050405020304" pitchFamily="18" charset="0"/>
              </a:rPr>
              <a:t>(D1 Preparedness)</a:t>
            </a:r>
          </a:p>
        </p:txBody>
      </p:sp>
      <p:pic>
        <p:nvPicPr>
          <p:cNvPr id="3" name="Picture 2">
            <a:extLst>
              <a:ext uri="{FF2B5EF4-FFF2-40B4-BE49-F238E27FC236}">
                <a16:creationId xmlns:a16="http://schemas.microsoft.com/office/drawing/2014/main" id="{CE80593C-7CB9-ED72-A1C6-53F0911EFBC3}"/>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6FBF5696-C80D-0646-4BD1-003B0E7D01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123374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012C87-3DA6-E92D-0FB3-9E8F9CA91EB9}"/>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conducting myself with confidence</a:t>
            </a:r>
          </a:p>
          <a:p>
            <a:pPr algn="ctr"/>
            <a:r>
              <a:rPr lang="en-CA" b="1">
                <a:latin typeface="Times New Roman" panose="02020603050405020304" pitchFamily="18" charset="0"/>
              </a:rPr>
              <a:t>(D5 Preparedness)</a:t>
            </a:r>
          </a:p>
        </p:txBody>
      </p:sp>
      <p:pic>
        <p:nvPicPr>
          <p:cNvPr id="3" name="Picture 2">
            <a:extLst>
              <a:ext uri="{FF2B5EF4-FFF2-40B4-BE49-F238E27FC236}">
                <a16:creationId xmlns:a16="http://schemas.microsoft.com/office/drawing/2014/main" id="{F3C064CE-A465-3702-A739-B01A0038990B}"/>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37504D9D-D060-9BEA-D9CF-644233CAFF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92832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585560-6669-60BC-24CB-9AC52DE3D7D7}"/>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coping with peer pressure</a:t>
            </a:r>
          </a:p>
          <a:p>
            <a:pPr algn="ctr"/>
            <a:r>
              <a:rPr lang="en-CA" b="1">
                <a:latin typeface="Times New Roman" panose="02020603050405020304" pitchFamily="18" charset="0"/>
              </a:rPr>
              <a:t>(D6 Preparedness)</a:t>
            </a:r>
          </a:p>
        </p:txBody>
      </p:sp>
      <p:pic>
        <p:nvPicPr>
          <p:cNvPr id="3" name="Picture 2">
            <a:extLst>
              <a:ext uri="{FF2B5EF4-FFF2-40B4-BE49-F238E27FC236}">
                <a16:creationId xmlns:a16="http://schemas.microsoft.com/office/drawing/2014/main" id="{38D5FE30-ACF2-EC83-F23F-E706FED8CE08}"/>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C08CC134-FBF1-10C8-70AC-C8BB0B3044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43823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407D4F-4036-F653-162E-C4287350547A}"/>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making choices that support my emotional well-being</a:t>
            </a:r>
          </a:p>
          <a:p>
            <a:pPr algn="ctr"/>
            <a:r>
              <a:rPr lang="en-CA" b="1">
                <a:latin typeface="Times New Roman" panose="02020603050405020304" pitchFamily="18" charset="0"/>
              </a:rPr>
              <a:t>(D9 Preparedness)</a:t>
            </a:r>
          </a:p>
        </p:txBody>
      </p:sp>
      <p:pic>
        <p:nvPicPr>
          <p:cNvPr id="3" name="Picture 2">
            <a:extLst>
              <a:ext uri="{FF2B5EF4-FFF2-40B4-BE49-F238E27FC236}">
                <a16:creationId xmlns:a16="http://schemas.microsoft.com/office/drawing/2014/main" id="{9A041962-1D51-B675-9A41-968F7BECFBFE}"/>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635FB202-954D-10F6-CACE-3E3EFB57FB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05543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F7633D-4C36-78ED-55D6-D8402C5345D6}"/>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DB0526AA-4044-DD72-02AC-C4DE7B224D6F}"/>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5C4EEB81-29EE-A70C-9700-8AE5BA5073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627498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236</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2022-12-19T22:02:59Z</dcterms:created>
  <dcterms:modified xsi:type="dcterms:W3CDTF">2022-12-19T22:03:01Z</dcterms:modified>
</cp:coreProperties>
</file>