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7A3D0-FA53-8669-B4B2-5A9D52E7EB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05FA7C9-B217-F707-B9FF-F6E60981D7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24E3EEA-B0A3-DA74-746C-083B2F1BE2EC}"/>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5" name="Footer Placeholder 4">
            <a:extLst>
              <a:ext uri="{FF2B5EF4-FFF2-40B4-BE49-F238E27FC236}">
                <a16:creationId xmlns:a16="http://schemas.microsoft.com/office/drawing/2014/main" id="{043D3D57-63F0-5205-ECFB-FAAE520308A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5652436-A083-D8DD-703F-A258EEDA692B}"/>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2354711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2C74-D9CD-0A15-5CDC-BAEE311355A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7072CAA-5090-BA68-4021-0302D27101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2025BB3-A60A-D16C-A52E-62F341B6934B}"/>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5" name="Footer Placeholder 4">
            <a:extLst>
              <a:ext uri="{FF2B5EF4-FFF2-40B4-BE49-F238E27FC236}">
                <a16:creationId xmlns:a16="http://schemas.microsoft.com/office/drawing/2014/main" id="{9050BECA-E040-BC98-5523-BA4B0C2705E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6E35E76-C6B9-68F1-B434-CD558D7C635A}"/>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333492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D2D85B-F645-430D-C224-A317FA82AD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1E836A3-26D7-84F1-0E41-B183716383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E068271-0914-2130-EB85-172F70E78634}"/>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5" name="Footer Placeholder 4">
            <a:extLst>
              <a:ext uri="{FF2B5EF4-FFF2-40B4-BE49-F238E27FC236}">
                <a16:creationId xmlns:a16="http://schemas.microsoft.com/office/drawing/2014/main" id="{29A86F96-40C4-F066-9EB8-92B8CD2212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1B12167-6983-2207-7963-D4FEB1178D5C}"/>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85851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D5797-CF94-F5A5-71E1-B77B5FBC3E9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76CE0A1-930C-2FF8-0A71-B5632C671A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21EF0B8-D739-4875-073D-93D712BAA017}"/>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5" name="Footer Placeholder 4">
            <a:extLst>
              <a:ext uri="{FF2B5EF4-FFF2-40B4-BE49-F238E27FC236}">
                <a16:creationId xmlns:a16="http://schemas.microsoft.com/office/drawing/2014/main" id="{37638209-9A6C-0329-5FBE-FABD0E51B7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C192711-5BAB-A46E-14DA-2FF31F94D86F}"/>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375323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4F79-C343-6792-A707-818876BCB2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02A5CB4-7E98-D689-C266-2D72663BA9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E7340E-6795-CB14-BD56-C665150814F2}"/>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5" name="Footer Placeholder 4">
            <a:extLst>
              <a:ext uri="{FF2B5EF4-FFF2-40B4-BE49-F238E27FC236}">
                <a16:creationId xmlns:a16="http://schemas.microsoft.com/office/drawing/2014/main" id="{94ACB3C3-3DB9-3004-0A07-9CBEE2914A0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5F8E5B-408F-019C-F75D-6F87296EF890}"/>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64817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49B65-167C-4485-2B1D-DEBC0F04ECA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0230586-189A-5DBD-C648-52FDB58072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63D25E6-2288-509B-CA2D-DAAE53CFD1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5918875-BEF2-F4A5-7AFB-F1C42EFE21AE}"/>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6" name="Footer Placeholder 5">
            <a:extLst>
              <a:ext uri="{FF2B5EF4-FFF2-40B4-BE49-F238E27FC236}">
                <a16:creationId xmlns:a16="http://schemas.microsoft.com/office/drawing/2014/main" id="{257AD30E-ADD5-DE0A-7AC3-D749E9970B5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81C2CFC-781D-7DDD-5C53-E7B4A52DDA50}"/>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203000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A1DD-8E8E-1B19-CC03-90AAA8903DA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28F7D3-A438-70D3-326E-8B17943315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A745D6-F84E-9D1F-9C12-1461EC7A18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1545E10-310E-CB51-99E2-BBE6D605D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F4ED85-5C8E-29E8-5452-A918C03498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E854604-77E2-C382-FF55-66AEC0AE46DA}"/>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8" name="Footer Placeholder 7">
            <a:extLst>
              <a:ext uri="{FF2B5EF4-FFF2-40B4-BE49-F238E27FC236}">
                <a16:creationId xmlns:a16="http://schemas.microsoft.com/office/drawing/2014/main" id="{480688C8-9459-E42F-E76E-EE44FC73BFF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C9C7604-2592-FDF7-D438-EE336F52E68F}"/>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281099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572F9-8A12-AA44-C61E-94E9F00B866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030703-1160-D602-7262-2B96C8061CBC}"/>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4" name="Footer Placeholder 3">
            <a:extLst>
              <a:ext uri="{FF2B5EF4-FFF2-40B4-BE49-F238E27FC236}">
                <a16:creationId xmlns:a16="http://schemas.microsoft.com/office/drawing/2014/main" id="{5A7DEBC4-5F6D-1219-3DC7-C603F805381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3742EA1-8A24-12CF-C3DF-C300F49E4192}"/>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366024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88157D-DB78-C9BA-7782-CC40348BC17B}"/>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3" name="Footer Placeholder 2">
            <a:extLst>
              <a:ext uri="{FF2B5EF4-FFF2-40B4-BE49-F238E27FC236}">
                <a16:creationId xmlns:a16="http://schemas.microsoft.com/office/drawing/2014/main" id="{CA22B3BD-A42B-A7AB-4E84-96DB4F2B759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022B019-4FA8-B96C-180F-03C99819D82C}"/>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3370228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32B5-116D-C2CD-8304-99C2034C1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B40C1BE-0B05-20C1-A9D0-42143829D1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B9F7670-25EA-FA5B-57B0-2E7C15552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6FD82-E842-2439-FF23-C1C8B345EF5C}"/>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6" name="Footer Placeholder 5">
            <a:extLst>
              <a:ext uri="{FF2B5EF4-FFF2-40B4-BE49-F238E27FC236}">
                <a16:creationId xmlns:a16="http://schemas.microsoft.com/office/drawing/2014/main" id="{A47075B8-79E1-05E4-939E-D7C57C9D38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4DB1B2D-FE3D-80F1-3FCD-0B809500C728}"/>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396999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BD91E-15CB-73E8-4173-CBFFA9282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8999E19-1A84-06C4-4180-F955DFD4F5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4B9210B-41AF-0914-2BB8-ADDCEF078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F9B388-E346-D15C-C499-6562AF163F10}"/>
              </a:ext>
            </a:extLst>
          </p:cNvPr>
          <p:cNvSpPr>
            <a:spLocks noGrp="1"/>
          </p:cNvSpPr>
          <p:nvPr>
            <p:ph type="dt" sz="half" idx="10"/>
          </p:nvPr>
        </p:nvSpPr>
        <p:spPr/>
        <p:txBody>
          <a:bodyPr/>
          <a:lstStyle/>
          <a:p>
            <a:fld id="{88D20FE2-513A-4191-88A0-2B72FEE07073}" type="datetimeFigureOut">
              <a:rPr lang="en-CA" smtClean="0"/>
              <a:t>2022-12-18</a:t>
            </a:fld>
            <a:endParaRPr lang="en-CA"/>
          </a:p>
        </p:txBody>
      </p:sp>
      <p:sp>
        <p:nvSpPr>
          <p:cNvPr id="6" name="Footer Placeholder 5">
            <a:extLst>
              <a:ext uri="{FF2B5EF4-FFF2-40B4-BE49-F238E27FC236}">
                <a16:creationId xmlns:a16="http://schemas.microsoft.com/office/drawing/2014/main" id="{B96C2402-5927-AD27-4D2C-A3A75688CCC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6A76570-335C-6CE6-96A4-473C5C2A38BC}"/>
              </a:ext>
            </a:extLst>
          </p:cNvPr>
          <p:cNvSpPr>
            <a:spLocks noGrp="1"/>
          </p:cNvSpPr>
          <p:nvPr>
            <p:ph type="sldNum" sz="quarter" idx="12"/>
          </p:nvPr>
        </p:nvSpPr>
        <p:spPr/>
        <p:txBody>
          <a:bodyPr/>
          <a:lstStyle/>
          <a:p>
            <a:fld id="{B8CDDCFE-61B0-401B-BD85-FC25817465AB}" type="slidenum">
              <a:rPr lang="en-CA" smtClean="0"/>
              <a:t>‹#›</a:t>
            </a:fld>
            <a:endParaRPr lang="en-CA"/>
          </a:p>
        </p:txBody>
      </p:sp>
    </p:spTree>
    <p:extLst>
      <p:ext uri="{BB962C8B-B14F-4D97-AF65-F5344CB8AC3E}">
        <p14:creationId xmlns:p14="http://schemas.microsoft.com/office/powerpoint/2010/main" val="131623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711C0-EEE9-1A96-DA94-875D919874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467BB38-2586-7258-14F2-7D165CC44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A99039E-8D86-1942-B7E8-5B8E2040A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20FE2-513A-4191-88A0-2B72FEE07073}" type="datetimeFigureOut">
              <a:rPr lang="en-CA" smtClean="0"/>
              <a:t>2022-12-18</a:t>
            </a:fld>
            <a:endParaRPr lang="en-CA"/>
          </a:p>
        </p:txBody>
      </p:sp>
      <p:sp>
        <p:nvSpPr>
          <p:cNvPr id="5" name="Footer Placeholder 4">
            <a:extLst>
              <a:ext uri="{FF2B5EF4-FFF2-40B4-BE49-F238E27FC236}">
                <a16:creationId xmlns:a16="http://schemas.microsoft.com/office/drawing/2014/main" id="{E2020C2F-5A68-D76B-5186-234D3C73D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316E0CE-1F0E-7DED-CD4C-D620392F9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DDCFE-61B0-401B-BD85-FC25817465AB}" type="slidenum">
              <a:rPr lang="en-CA" smtClean="0"/>
              <a:t>‹#›</a:t>
            </a:fld>
            <a:endParaRPr lang="en-CA"/>
          </a:p>
        </p:txBody>
      </p:sp>
    </p:spTree>
    <p:extLst>
      <p:ext uri="{BB962C8B-B14F-4D97-AF65-F5344CB8AC3E}">
        <p14:creationId xmlns:p14="http://schemas.microsoft.com/office/powerpoint/2010/main" val="4217780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A10812-3D56-74A0-B0E1-9E3D84473E9D}"/>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I feel emotionally safe while at school.</a:t>
            </a:r>
          </a:p>
        </p:txBody>
      </p:sp>
      <p:pic>
        <p:nvPicPr>
          <p:cNvPr id="4" name="Picture 3">
            <a:extLst>
              <a:ext uri="{FF2B5EF4-FFF2-40B4-BE49-F238E27FC236}">
                <a16:creationId xmlns:a16="http://schemas.microsoft.com/office/drawing/2014/main" id="{D9FDFCA0-45B5-C37F-DA99-4B2EA5F29F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3F1A58F4-8030-7CB4-5841-0467B85C2976}"/>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4230574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F5A1F4-1379-2E8A-07B6-6BD3AB0DB6F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13CEE3E9-A0F5-17ED-2C25-5D16928C9363}"/>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B2A068A7-84E0-307D-8680-D82F4C542C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81846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284C3B-2C98-0A1D-5AE1-AD305CEADE50}"/>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A9112B89-87C4-7F3A-B110-FC0B3EEDA93E}"/>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1F871F80-DE59-6C75-1DB3-7BE245B40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24823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51F3CC-7AC1-E12B-D8E3-3FC381D78241}"/>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'I feel emotionally safe while at school' connect to other measures in the survey?</a:t>
            </a:r>
          </a:p>
        </p:txBody>
      </p:sp>
      <p:pic>
        <p:nvPicPr>
          <p:cNvPr id="4" name="Picture 3">
            <a:extLst>
              <a:ext uri="{FF2B5EF4-FFF2-40B4-BE49-F238E27FC236}">
                <a16:creationId xmlns:a16="http://schemas.microsoft.com/office/drawing/2014/main" id="{E5BB0493-BDC7-1D67-6A5D-00B12068F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89C5129D-9C4A-9592-B13F-2CC717AAFBAF}"/>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6 ranked correlations linked to 'I feel emotionally safe while at school' (under the condition that the corresponding p-value &lt; .01).</a:t>
            </a:r>
          </a:p>
        </p:txBody>
      </p:sp>
    </p:spTree>
    <p:extLst>
      <p:ext uri="{BB962C8B-B14F-4D97-AF65-F5344CB8AC3E}">
        <p14:creationId xmlns:p14="http://schemas.microsoft.com/office/powerpoint/2010/main" val="706348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4036D0-CD1C-FF54-9657-A96BF91D408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B3ABEE46-8210-10E1-007E-8E97987C28C9}"/>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sp>
        <p:nvSpPr>
          <p:cNvPr id="4" name="TextBox 3">
            <a:extLst>
              <a:ext uri="{FF2B5EF4-FFF2-40B4-BE49-F238E27FC236}">
                <a16:creationId xmlns:a16="http://schemas.microsoft.com/office/drawing/2014/main" id="{E6715F15-4807-05E7-49F3-7B824982ABFF}"/>
              </a:ext>
            </a:extLst>
          </p:cNvPr>
          <p:cNvSpPr txBox="1"/>
          <p:nvPr/>
        </p:nvSpPr>
        <p:spPr>
          <a:xfrm>
            <a:off x="1016000" y="46736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24 other measures ranked below these 6 in terms of their correlation with 'I feel emotionally safe while at school'.</a:t>
            </a:r>
          </a:p>
        </p:txBody>
      </p:sp>
      <p:pic>
        <p:nvPicPr>
          <p:cNvPr id="6" name="Picture 5">
            <a:extLst>
              <a:ext uri="{FF2B5EF4-FFF2-40B4-BE49-F238E27FC236}">
                <a16:creationId xmlns:a16="http://schemas.microsoft.com/office/drawing/2014/main" id="{3D75C344-4CB3-9961-5FC6-CE8ADD3F24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50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5CED74-14DB-BBDA-0E05-0539D17BB2C8}"/>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emotionally safe while at school' rank?</a:t>
            </a:r>
          </a:p>
        </p:txBody>
      </p:sp>
      <p:sp>
        <p:nvSpPr>
          <p:cNvPr id="3" name="TextBox 2">
            <a:extLst>
              <a:ext uri="{FF2B5EF4-FFF2-40B4-BE49-F238E27FC236}">
                <a16:creationId xmlns:a16="http://schemas.microsoft.com/office/drawing/2014/main" id="{26A7D2A3-A016-FF34-157F-5817F6BDD5AF}"/>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emotionally safe while at school' fits into the rankings for 6 other key measures in the survey. For each of the slides that follow, 'I feel emotionally safe while at school' rises to very near the top of 30 ranked measures. Tables shown here were selected if the 'I feel emotionally safe while at school' correlation coefficient was at or above 0.5.</a:t>
            </a:r>
          </a:p>
        </p:txBody>
      </p:sp>
      <p:pic>
        <p:nvPicPr>
          <p:cNvPr id="5" name="Picture 4">
            <a:extLst>
              <a:ext uri="{FF2B5EF4-FFF2-40B4-BE49-F238E27FC236}">
                <a16:creationId xmlns:a16="http://schemas.microsoft.com/office/drawing/2014/main" id="{D4E259B8-1E1A-72E6-3532-5CACC35023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0325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A3CD64-34E0-7B22-139B-8E815DDC831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E0EBE091-629E-958C-26F5-7A965A5D6434}"/>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56604CC-D0A2-4758-877E-14E6D77CF0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65786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17666D-DE53-356D-67B6-46DFA55AEAC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858EDE85-1E3F-9382-5E68-C9864477BEC3}"/>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C93C488-D73D-D32B-9112-089C8B1B44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5152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2EE068-8F39-A1D6-697A-CDD50A2DBE3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38F4910A-1FDF-A039-2526-20FFA3019CA6}"/>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19B040A0-E882-2B30-4C13-F09EC7AB0A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04530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0570F9-E768-5189-1987-32FE2B7D2265}"/>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C775605B-BD4D-2F11-BA6A-E024DE18FA58}"/>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E4D38CB-C69B-7C89-D1BD-5F8A03FB21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04567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1C07F4-1511-28E1-4462-79F0B468822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1DD28DDA-FB66-88F3-D109-E287AF9C35C6}"/>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C8D5C9BE-93CE-0566-F446-32142AF3BA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62479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2022-12-18T21:51:30Z</dcterms:created>
  <dcterms:modified xsi:type="dcterms:W3CDTF">2022-12-18T21:51:33Z</dcterms:modified>
</cp:coreProperties>
</file>